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64" r:id="rId3"/>
    <p:sldId id="463" r:id="rId4"/>
    <p:sldId id="465" r:id="rId5"/>
    <p:sldId id="456" r:id="rId6"/>
    <p:sldId id="452" r:id="rId7"/>
    <p:sldId id="276" r:id="rId8"/>
    <p:sldId id="462" r:id="rId9"/>
    <p:sldId id="457" r:id="rId10"/>
    <p:sldId id="443" r:id="rId11"/>
    <p:sldId id="448" r:id="rId12"/>
    <p:sldId id="444" r:id="rId13"/>
    <p:sldId id="445" r:id="rId14"/>
    <p:sldId id="418" r:id="rId15"/>
    <p:sldId id="458" r:id="rId16"/>
    <p:sldId id="446" r:id="rId17"/>
    <p:sldId id="459" r:id="rId18"/>
    <p:sldId id="282" r:id="rId19"/>
    <p:sldId id="460" r:id="rId20"/>
    <p:sldId id="461" r:id="rId21"/>
    <p:sldId id="440" r:id="rId22"/>
    <p:sldId id="286" r:id="rId23"/>
    <p:sldId id="419" r:id="rId24"/>
    <p:sldId id="287" r:id="rId25"/>
    <p:sldId id="288" r:id="rId26"/>
    <p:sldId id="438" r:id="rId27"/>
    <p:sldId id="294" r:id="rId28"/>
    <p:sldId id="295" r:id="rId29"/>
    <p:sldId id="421" r:id="rId30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Alberto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8000"/>
    <a:srgbClr val="FF3300"/>
    <a:srgbClr val="CFEFFD"/>
    <a:srgbClr val="CCFF99"/>
    <a:srgbClr val="66FF66"/>
    <a:srgbClr val="1C1C1C"/>
    <a:srgbClr val="C45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249" autoAdjust="0"/>
  </p:normalViewPr>
  <p:slideViewPr>
    <p:cSldViewPr>
      <p:cViewPr varScale="1">
        <p:scale>
          <a:sx n="72" d="100"/>
          <a:sy n="72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26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4T11:46:43.302" idx="1">
    <p:pos x="5810" y="345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FD03B8E-A3E5-4C7B-A626-7BAE42833F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3917E01-101F-4F32-A8C3-C1ABB6D687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15F19D0-F8B4-475A-AF8A-E94D657C998A}" type="datetimeFigureOut">
              <a:rPr lang="pt-BR"/>
              <a:pPr>
                <a:defRPr/>
              </a:pPr>
              <a:t>08/03/2021</a:t>
            </a:fld>
            <a:endParaRPr lang="pt-BR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101F2C6-557F-4F3D-827A-5D0221A213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A182F75-F337-4CAB-B88B-37BF4896E3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19648D-474C-4874-B5EF-CA68FA1A97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4C900F8-D0DF-41C5-AE92-27CF1AF65C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33D7DE5-E423-488E-ADE4-C64D3B15EC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8FB4E354-524C-45A1-B90E-0C605928A872}" type="datetimeFigureOut">
              <a:rPr lang="pt-BR"/>
              <a:pPr>
                <a:defRPr/>
              </a:pPr>
              <a:t>08/03/2021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A223946-FAE3-4DD3-AB68-2C01C3AFD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DFA8A4C-B52D-4F1E-9B8A-E7E8ECB7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C1D57F-B299-4AA0-A906-0AE48C15E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hangingPunct="1"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520F12-C617-44B6-B6B8-0E12B04FE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2FB58A-DBF3-4096-988A-74303C305F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A3857-5D8F-4270-BF47-822ACD687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F41D0-FBEE-4BE8-B947-E4F3846DA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CC914-7F15-47EA-8844-9A0298CAC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202C-CB3E-4B9D-8F7A-3ED3F4BDA2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42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9E8981-D171-4193-AEF3-6D3BA22D6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94D5E-7FB1-4165-A61C-362FBA2D5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7E26CB-6FBC-406D-A741-EE6F566F9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F0BC-5FDF-4D46-A229-AB0BD20920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733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FC4C80-D7BC-4453-85C8-6DD3FA6B1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C9F1C-A9AE-4DB6-B7A3-A909BECC5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084E64-7B69-47E6-A95E-1408B2A2B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0F11-D74C-46E0-A739-B238490491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12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AC3B35-6DD3-4053-BD4E-0FBE44AEC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EDBAE-EA2D-4817-8C01-3F171F52F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DBFEB-7D9A-4FF3-830B-DBC156470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9A20-403F-472B-BCC8-DF0C43F97E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570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C97CB-B658-46C7-8F28-024A3B3A5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046234-5C8E-439A-A635-3A465B3A5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99A7-3268-4B42-AEEC-66D436A2D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D64E-4549-48CE-811E-B8B9CBF9C5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01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45E29-0666-45AF-9FAA-2C2C2F3D5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6D9489-C471-4055-8A78-DEB060B83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4BD056-8FEC-4C24-AB62-D4088A67F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955E-9716-4520-A7F7-776DA6AEEF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76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5A3968-AD3E-4AD4-908F-D7750E3A4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5D1CE-7289-437A-AC64-59BD7A16E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69A618-F4A4-48DD-8C30-B97CCEB00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E1C8-638E-4B0D-BDB8-F66C38D6A6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792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CADCE7-6DDB-497D-99F8-2953263184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54D667-C6B2-42CC-8BBF-5DCCA5EBF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C8D849-6951-4DCF-9395-9A705764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191D0-B287-4CB4-8582-1F537D57B1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8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8034EC-11F1-465C-BC5D-969457FEC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A33034-E065-4506-AD13-459660EC8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FB6593-E5C4-407B-AEA5-35141B823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5570-F07A-4A84-9600-89C85F8FA0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31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BA114C-DF58-4D56-AE69-04EA94E53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EB7903-A3FE-4B37-9FA5-85619F9D2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8FBBB1-FA3A-4C4B-B951-5EAEF45A1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3799-BF0E-4FC8-93AD-30FEE68E53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29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6304-58E2-4E08-8DAE-9561C131A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A19029-3804-4252-90CE-F1C56E25E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8C615-05A7-43F3-B09E-67A75D94C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AC0E-6438-4290-9B37-1F1E383E80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303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863B7-11AD-4DE6-A570-CADAFCEB5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C03F6-B6CD-449B-948B-1FF074113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49B37-43E9-4B85-A718-B092B8420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13835-655B-40FB-9BBE-D06BA0663D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413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B87C9E-2644-4A42-9941-5082B90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2E63FE-588A-45D7-9CB5-2CB149FEB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77902D-06DF-409C-B44D-62EEEDCF69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E413CB-40D9-481A-84B5-85A7279218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98FEE0-253A-4D47-8D87-3628A3BC45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C95D54-F315-4B60-86E4-704BDBEB65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ts val="60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3200" b="1">
          <a:solidFill>
            <a:srgbClr val="FF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6DD0CE69-132C-4B7A-BEC6-89026777E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13">
            <a:extLst>
              <a:ext uri="{FF2B5EF4-FFF2-40B4-BE49-F238E27FC236}">
                <a16:creationId xmlns:a16="http://schemas.microsoft.com/office/drawing/2014/main" id="{17423861-D1F2-44FC-9E4A-633E6735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374775"/>
            <a:ext cx="7632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3" name="Picture 5" descr="C:\Users\Windows\Desktop\fotos prefeitura\FOTO PREFEITURA 2019.JPG">
            <a:extLst>
              <a:ext uri="{FF2B5EF4-FFF2-40B4-BE49-F238E27FC236}">
                <a16:creationId xmlns:a16="http://schemas.microsoft.com/office/drawing/2014/main" id="{6F186759-EA4C-445F-8376-78DAECEB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115888"/>
            <a:ext cx="8929688" cy="662622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4101" name="CaixaDeTexto 1">
            <a:extLst>
              <a:ext uri="{FF2B5EF4-FFF2-40B4-BE49-F238E27FC236}">
                <a16:creationId xmlns:a16="http://schemas.microsoft.com/office/drawing/2014/main" id="{D8573515-7077-467E-883F-6000A603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33375"/>
            <a:ext cx="741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>
                <a:solidFill>
                  <a:srgbClr val="00000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PREFEITURA MUNICIPAL DE AGRONÔMICA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DE45509-D06B-411F-8CEE-5D6832E0D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52525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2400" b="1">
                <a:solidFill>
                  <a:srgbClr val="000000"/>
                </a:solidFill>
              </a:rPr>
              <a:t>APLICAÇÃO EM AÇÕES E SERVIÇOS PÚBLICOS DE SAÚDE NO 3º QUADRIMESTRE/2020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95403FE-2CF5-45D9-A4E0-939636CC2C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7994650" cy="4872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3600"/>
              <a:t>                                    </a:t>
            </a:r>
            <a:endParaRPr lang="pt-BR" altLang="pt-BR" sz="3600">
              <a:solidFill>
                <a:schemeClr val="accent2"/>
              </a:solidFill>
            </a:endParaRPr>
          </a:p>
        </p:txBody>
      </p:sp>
      <p:sp>
        <p:nvSpPr>
          <p:cNvPr id="9220" name="Rectangle 9">
            <a:extLst>
              <a:ext uri="{FF2B5EF4-FFF2-40B4-BE49-F238E27FC236}">
                <a16:creationId xmlns:a16="http://schemas.microsoft.com/office/drawing/2014/main" id="{0C01C0D1-CECA-4BEC-8C91-ECA3BAE30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28775"/>
            <a:ext cx="8496300" cy="4848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cmpd="dbl">
            <a:solidFill>
              <a:schemeClr val="bg2">
                <a:lumMod val="90000"/>
                <a:lumOff val="10000"/>
                <a:alpha val="58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tabLst>
                <a:tab pos="88900" algn="l"/>
              </a:tabLst>
              <a:defRPr/>
            </a:pPr>
            <a:r>
              <a:rPr lang="pt-BR" sz="2400" b="1" dirty="0">
                <a:solidFill>
                  <a:srgbClr val="000000"/>
                </a:solidFill>
                <a:latin typeface="Verdana" pitchFamily="34" charset="0"/>
              </a:rPr>
              <a:t>Total das despesas próprias com ações e serviços públicos de saúde: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$ 2.445.119,69</a:t>
            </a:r>
          </a:p>
          <a:p>
            <a:pPr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tabLst>
                <a:tab pos="88900" algn="l"/>
              </a:tabLst>
              <a:defRPr/>
            </a:pPr>
            <a:r>
              <a:rPr lang="pt-BR" sz="2300" b="1" dirty="0">
                <a:solidFill>
                  <a:srgbClr val="000000"/>
                </a:solidFill>
                <a:latin typeface="Verdana" pitchFamily="34" charset="0"/>
              </a:rPr>
              <a:t>Total das Receitas de Impostos e Transferências Constitucionais e Legais: 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R$ 15.916.516,02</a:t>
            </a:r>
          </a:p>
          <a:p>
            <a:pPr eaLnBrk="1" hangingPunct="1">
              <a:tabLst>
                <a:tab pos="88900" algn="l"/>
              </a:tabLst>
              <a:defRPr/>
            </a:pP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tabLst>
                <a:tab pos="88900" algn="l"/>
              </a:tabLst>
              <a:defRPr/>
            </a:pPr>
            <a:endParaRPr lang="pt-BR" sz="27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tabLst>
                <a:tab pos="88900" algn="l"/>
              </a:tabLst>
              <a:defRPr/>
            </a:pPr>
            <a:r>
              <a:rPr lang="pt-BR" sz="2700" b="1" dirty="0">
                <a:solidFill>
                  <a:srgbClr val="000000"/>
                </a:solidFill>
                <a:latin typeface="Verdana" pitchFamily="34" charset="0"/>
              </a:rPr>
              <a:t>Aplicação em Saúde: </a:t>
            </a:r>
          </a:p>
          <a:p>
            <a:pPr marL="571500" indent="-571500" algn="ctr" eaLnBrk="1" hangingPunct="1">
              <a:buFont typeface="Wingdings" panose="05000000000000000000" pitchFamily="2" charset="2"/>
              <a:buChar char="ü"/>
              <a:tabLst>
                <a:tab pos="88900" algn="l"/>
              </a:tabLst>
              <a:defRPr/>
            </a:pPr>
            <a:r>
              <a:rPr lang="pt-BR" sz="4000" b="1" dirty="0">
                <a:solidFill>
                  <a:srgbClr val="008000"/>
                </a:solidFill>
                <a:latin typeface="Verdana" pitchFamily="34" charset="0"/>
              </a:rPr>
              <a:t>15,36%</a:t>
            </a:r>
          </a:p>
          <a:p>
            <a:pPr algn="just" eaLnBrk="1" hangingPunct="1">
              <a:tabLst>
                <a:tab pos="88900" algn="l"/>
              </a:tabLst>
              <a:defRPr/>
            </a:pPr>
            <a:endParaRPr lang="pt-B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317" name="Rectangle 9">
            <a:extLst>
              <a:ext uri="{FF2B5EF4-FFF2-40B4-BE49-F238E27FC236}">
                <a16:creationId xmlns:a16="http://schemas.microsoft.com/office/drawing/2014/main" id="{406390D5-5262-40A2-9722-92B93D4F8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084763"/>
            <a:ext cx="17287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7">
            <a:extLst>
              <a:ext uri="{FF2B5EF4-FFF2-40B4-BE49-F238E27FC236}">
                <a16:creationId xmlns:a16="http://schemas.microsoft.com/office/drawing/2014/main" id="{62B9AA09-1F6D-42CA-8D5D-BB1FDFB3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D7FB9FF-25AA-4764-A8C7-48F5F9798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413" y="115888"/>
            <a:ext cx="8839200" cy="865187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chemeClr val="bg1">
                    <a:lumMod val="75000"/>
                  </a:schemeClr>
                </a:solidFill>
              </a:rPr>
              <a:t>“GASTOS COM O ENSINO“</a:t>
            </a:r>
            <a:endParaRPr lang="pt-BR" sz="5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FC11CF03-9993-4DB2-9F18-B85923B8ED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052513"/>
            <a:ext cx="8856663" cy="5689600"/>
          </a:xfrm>
          <a:blipFill>
            <a:blip r:embed="rId3"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2800" dirty="0">
                <a:solidFill>
                  <a:srgbClr val="1C1C1C"/>
                </a:solidFill>
              </a:rPr>
              <a:t>Conforme art. 212 da CF,  o município deverá aplicar anualmente, no mínimo </a:t>
            </a:r>
            <a:r>
              <a:rPr lang="pt-BR" sz="2800" u="sng" dirty="0">
                <a:solidFill>
                  <a:srgbClr val="1C1C1C"/>
                </a:solidFill>
              </a:rPr>
              <a:t>25%</a:t>
            </a:r>
            <a:r>
              <a:rPr lang="pt-BR" sz="2800" dirty="0">
                <a:solidFill>
                  <a:srgbClr val="1C1C1C"/>
                </a:solidFill>
              </a:rPr>
              <a:t> das receitas resultantes de impostos em manutenção e desenvolvimento do ensino</a:t>
            </a:r>
            <a:r>
              <a:rPr lang="pt-BR" sz="2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 eaLnBrk="1" hangingPunct="1">
              <a:buFontTx/>
              <a:buNone/>
              <a:defRPr/>
            </a:pPr>
            <a:endParaRPr lang="pt-BR" sz="5400" dirty="0">
              <a:solidFill>
                <a:srgbClr val="000000"/>
              </a:solidFill>
            </a:endParaRPr>
          </a:p>
          <a:p>
            <a:pPr algn="r" eaLnBrk="1" hangingPunct="1">
              <a:buFontTx/>
              <a:buNone/>
              <a:defRPr/>
            </a:pPr>
            <a:r>
              <a:rPr lang="pt-BR" sz="5400" dirty="0">
                <a:solidFill>
                  <a:srgbClr val="7030A0"/>
                </a:solidFill>
              </a:rPr>
              <a:t>                  </a:t>
            </a:r>
            <a:endParaRPr lang="pt-BR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</a:t>
            </a:r>
            <a:endParaRPr 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201C174B-F6C2-4F15-9493-5822BB38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500438"/>
            <a:ext cx="4968875" cy="3024187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>
            <a:extLst>
              <a:ext uri="{FF2B5EF4-FFF2-40B4-BE49-F238E27FC236}">
                <a16:creationId xmlns:a16="http://schemas.microsoft.com/office/drawing/2014/main" id="{474CD643-9C92-40A0-B765-32CD65C8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FFD60A0-7754-4DCB-B3F4-C7C737C4F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" y="188913"/>
            <a:ext cx="8678863" cy="576262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4000" b="1">
                <a:solidFill>
                  <a:srgbClr val="000000"/>
                </a:solidFill>
              </a:rPr>
              <a:t>“Aplicação em educação“</a:t>
            </a:r>
            <a:endParaRPr lang="pt-BR" altLang="pt-BR" sz="5400">
              <a:solidFill>
                <a:srgbClr val="000000"/>
              </a:solidFill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93B64CEB-4992-4692-BA50-BD7ED8906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50" y="785813"/>
            <a:ext cx="8678863" cy="5948362"/>
          </a:xfrm>
          <a:blipFill>
            <a:blip r:embed="rId3"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2514600" indent="-2514600" eaLnBrk="1" hangingPunct="1">
              <a:buFontTx/>
              <a:buNone/>
              <a:defRPr/>
            </a:pPr>
            <a:r>
              <a:rPr lang="pt-BR" sz="5400" dirty="0">
                <a:solidFill>
                  <a:srgbClr val="7030A0"/>
                </a:solidFill>
              </a:rPr>
              <a:t> </a:t>
            </a:r>
            <a:r>
              <a:rPr lang="pt-BR" sz="2400" dirty="0">
                <a:solidFill>
                  <a:srgbClr val="FF0000"/>
                </a:solidFill>
              </a:rPr>
              <a:t>(1) </a:t>
            </a:r>
            <a:r>
              <a:rPr lang="pt-BR" sz="2000" dirty="0">
                <a:solidFill>
                  <a:srgbClr val="000000"/>
                </a:solidFill>
              </a:rPr>
              <a:t>DESPESAS COM ENSINO FUNDAMENTAL: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FF0000"/>
                </a:solidFill>
              </a:rPr>
              <a:t>R$ 2.233.474,02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   </a:t>
            </a:r>
            <a:r>
              <a:rPr lang="pt-BR" sz="2400" dirty="0">
                <a:solidFill>
                  <a:srgbClr val="FF0000"/>
                </a:solidFill>
              </a:rPr>
              <a:t>(2) </a:t>
            </a:r>
            <a:r>
              <a:rPr lang="pt-BR" sz="2000" dirty="0">
                <a:solidFill>
                  <a:srgbClr val="000000"/>
                </a:solidFill>
              </a:rPr>
              <a:t>DESPESAS COM EDUCAÇÃO INFANTIL: 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R$ 1.614.256,50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</a:t>
            </a:r>
            <a:r>
              <a:rPr lang="pt-BR" sz="2400" dirty="0">
                <a:solidFill>
                  <a:srgbClr val="FF0000"/>
                </a:solidFill>
              </a:rPr>
              <a:t>(3) </a:t>
            </a:r>
            <a:r>
              <a:rPr lang="pt-BR" sz="2000" dirty="0">
                <a:solidFill>
                  <a:srgbClr val="000000"/>
                </a:solidFill>
              </a:rPr>
              <a:t>DEDUÇÕES CONSIDERADAS P/ FINS DE  LIMITE CONSTITUCIONAL (Perdas do Fundeb):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-R$ 392.354,43</a:t>
            </a:r>
          </a:p>
          <a:p>
            <a:pPr marL="2514600" indent="-2514600" algn="ctr" eaLnBrk="1" hangingPunct="1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Total das despesas c/ações típicas com a MDE: </a:t>
            </a:r>
          </a:p>
          <a:p>
            <a:pPr algn="ctr" eaLnBrk="1" hangingPunct="1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(Manutenção e Desenvolvimento do Ensino</a:t>
            </a:r>
            <a:r>
              <a:rPr lang="pt-BR" sz="1800" dirty="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buFontTx/>
              <a:buNone/>
              <a:defRPr/>
            </a:pPr>
            <a:r>
              <a:rPr lang="pt-BR" sz="2400" dirty="0">
                <a:solidFill>
                  <a:srgbClr val="FF0000"/>
                </a:solidFill>
              </a:rPr>
              <a:t>((1+2)-3) R$ 4.240.084,95</a:t>
            </a:r>
            <a:r>
              <a:rPr lang="pt-BR" sz="2800" dirty="0">
                <a:solidFill>
                  <a:srgbClr val="FFFFFF"/>
                </a:solidFill>
              </a:rPr>
              <a:t>                 </a:t>
            </a:r>
          </a:p>
          <a:p>
            <a:pPr eaLnBrk="1" hangingPunct="1">
              <a:buFontTx/>
              <a:buNone/>
              <a:defRPr/>
            </a:pPr>
            <a:r>
              <a:rPr lang="pt-BR" sz="2800" dirty="0">
                <a:solidFill>
                  <a:srgbClr val="FFFFFF"/>
                </a:solidFill>
              </a:rPr>
              <a:t>                    </a:t>
            </a:r>
            <a:endParaRPr 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>
            <a:extLst>
              <a:ext uri="{FF2B5EF4-FFF2-40B4-BE49-F238E27FC236}">
                <a16:creationId xmlns:a16="http://schemas.microsoft.com/office/drawing/2014/main" id="{5315943D-3961-4CEA-92DA-ACFFE3D1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113337" cy="1512888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ADB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0DCDD6A-28E1-40FC-87AD-A435460F5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792162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“Aplicação em educação  “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9E9E24DD-D6F3-4ABD-BB9C-706C68D83F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052513"/>
            <a:ext cx="8497887" cy="5545137"/>
          </a:xfrm>
          <a:blipFill dpi="0" rotWithShape="1">
            <a:blip r:embed="rId3"/>
            <a:srcRect/>
            <a:tile tx="0" ty="0" sx="100000" sy="100000" flip="none" algn="tl"/>
          </a:blipFill>
          <a:ln w="57150" cap="flat" cmpd="thickThin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Com o total da receita de impostos de transferências constitucionais e legais de:</a:t>
            </a:r>
            <a:r>
              <a:rPr lang="pt-BR" altLang="pt-BR" dirty="0">
                <a:solidFill>
                  <a:srgbClr val="000000"/>
                </a:solidFill>
              </a:rPr>
              <a:t>          </a:t>
            </a:r>
            <a:r>
              <a:rPr lang="pt-BR" altLang="pt-BR" sz="4000" dirty="0">
                <a:solidFill>
                  <a:srgbClr val="000000"/>
                </a:solidFill>
              </a:rPr>
              <a:t>             </a:t>
            </a:r>
          </a:p>
          <a:p>
            <a:pPr algn="ctr" eaLnBrk="1" hangingPunct="1">
              <a:buFontTx/>
              <a:buNone/>
              <a:defRPr/>
            </a:pPr>
            <a:r>
              <a:rPr lang="pt-BR" altLang="pt-BR" sz="3600" dirty="0">
                <a:solidFill>
                  <a:srgbClr val="000000"/>
                </a:solidFill>
              </a:rPr>
              <a:t>R$ 16.551.365,84 </a:t>
            </a:r>
            <a:endParaRPr lang="pt-BR" altLang="pt-BR" sz="2400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</a:rPr>
              <a:t>  </a:t>
            </a:r>
            <a:r>
              <a:rPr lang="pt-BR" altLang="pt-BR" sz="2800" dirty="0">
                <a:solidFill>
                  <a:srgbClr val="000000"/>
                </a:solidFill>
              </a:rPr>
              <a:t>tem-se ao término do 3ºquadrimestre  de 2020 a aplicação em educação de:</a:t>
            </a:r>
            <a:r>
              <a:rPr lang="pt-BR" altLang="pt-BR" sz="2000" dirty="0">
                <a:solidFill>
                  <a:srgbClr val="000000"/>
                </a:solidFill>
              </a:rPr>
              <a:t>  </a:t>
            </a:r>
            <a:r>
              <a:rPr lang="pt-BR" altLang="pt-BR" sz="4000" dirty="0">
                <a:solidFill>
                  <a:srgbClr val="FF0000"/>
                </a:solidFill>
              </a:rPr>
              <a:t>              </a:t>
            </a:r>
          </a:p>
          <a:p>
            <a:pPr algn="ctr" eaLnBrk="1" hangingPunct="1">
              <a:buFontTx/>
              <a:buNone/>
              <a:defRPr/>
            </a:pPr>
            <a:endParaRPr lang="pt-BR" altLang="pt-BR" sz="4000" dirty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ü"/>
              <a:defRPr/>
            </a:pPr>
            <a:r>
              <a:rPr lang="pt-BR" altLang="pt-BR" sz="4000" dirty="0">
                <a:solidFill>
                  <a:srgbClr val="008000"/>
                </a:solidFill>
              </a:rPr>
              <a:t>25,62</a:t>
            </a:r>
            <a:r>
              <a:rPr lang="pt-BR" altLang="pt-BR" sz="4800" dirty="0">
                <a:solidFill>
                  <a:srgbClr val="008000"/>
                </a:solidFill>
              </a:rPr>
              <a:t>%</a:t>
            </a:r>
          </a:p>
          <a:p>
            <a:pPr eaLnBrk="1" hangingPunct="1">
              <a:buFontTx/>
              <a:buNone/>
              <a:defRPr/>
            </a:pPr>
            <a:r>
              <a:rPr lang="pt-BR" sz="6600" dirty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</a:p>
          <a:p>
            <a:pPr algn="just" eaLnBrk="1" hangingPunct="1">
              <a:buFontTx/>
              <a:buNone/>
              <a:defRPr/>
            </a:pPr>
            <a:r>
              <a:rPr lang="pt-BR" altLang="pt-BR" sz="5400" dirty="0">
                <a:solidFill>
                  <a:srgbClr val="7030A0"/>
                </a:solidFill>
              </a:rPr>
              <a:t>               </a:t>
            </a:r>
            <a:endParaRPr lang="pt-BR" altLang="pt-BR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2800" dirty="0">
                <a:solidFill>
                  <a:srgbClr val="FFFFFF"/>
                </a:solidFill>
              </a:rPr>
              <a:t>  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2800" dirty="0">
                <a:solidFill>
                  <a:srgbClr val="FFFFFF"/>
                </a:solidFill>
              </a:rPr>
              <a:t>                    </a:t>
            </a:r>
            <a:endParaRPr lang="pt-BR" altLang="pt-BR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t-BR" altLang="pt-BR" sz="3600" dirty="0">
                <a:solidFill>
                  <a:srgbClr val="FFFFFF"/>
                </a:solidFill>
              </a:rPr>
              <a:t>                                               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157E537-B8B2-4775-9CBB-B7DCD6376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15375" cy="1009650"/>
          </a:xfrm>
          <a:blipFill>
            <a:blip r:embed="rId2"/>
            <a:tile tx="0" ty="0" sx="100000" sy="100000" flip="none" algn="tl"/>
          </a:blipFill>
          <a:ln w="57150" cmpd="thinThick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>
                <a:solidFill>
                  <a:srgbClr val="000000"/>
                </a:solidFill>
              </a:rPr>
              <a:t>MÍNIMO DE 60% DO FUNDEB NA REMUNERAÇÃO DOS PROFISSIONAIS DO MAGISTÉRIO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5A9863E6-BBDF-4B4C-BC8F-CA10F966B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978400"/>
            <a:ext cx="3455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7617390D-1C30-4E53-9931-3260F43B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5402263"/>
            <a:ext cx="5184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>
                <a:solidFill>
                  <a:srgbClr val="000000"/>
                </a:solidFill>
              </a:rPr>
              <a:t>  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tângulo 1">
            <a:extLst>
              <a:ext uri="{FF2B5EF4-FFF2-40B4-BE49-F238E27FC236}">
                <a16:creationId xmlns:a16="http://schemas.microsoft.com/office/drawing/2014/main" id="{BEC55FA6-E02D-4569-A7EF-B9C80F5D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68413"/>
            <a:ext cx="8713787" cy="5308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spcAft>
                <a:spcPts val="600"/>
              </a:spcAft>
              <a:defRPr/>
            </a:pPr>
            <a:r>
              <a:rPr lang="pt-BR" sz="36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60%</a:t>
            </a:r>
            <a:r>
              <a:rPr lang="pt-BR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 recursos anuais totais recebidos do FUNDEB deverão ser destinados ao Pagamento da Remuneração dos Profissionais do Magistério da Educação Básica em Efetivo Exercício na Rede Pública.</a:t>
            </a:r>
          </a:p>
          <a:p>
            <a:pPr algn="ctr">
              <a:spcAft>
                <a:spcPts val="600"/>
              </a:spcAft>
              <a:defRPr/>
            </a:pPr>
            <a:r>
              <a:rPr lang="pt-BR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(art. 22 da Lei Federal nº11.494/2007)</a:t>
            </a:r>
          </a:p>
          <a:p>
            <a:pPr algn="ctr">
              <a:spcAft>
                <a:spcPts val="600"/>
              </a:spcAft>
              <a:defRPr/>
            </a:pPr>
            <a:endParaRPr lang="pt-BR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F8B474A5-5DA3-4314-A7BA-B483ECBC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76200"/>
            <a:ext cx="8785225" cy="6507163"/>
          </a:xfrm>
          <a:solidFill>
            <a:srgbClr val="CFEFF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b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Recebidas do FUNDEB:</a:t>
            </a:r>
            <a:b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alt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R$ 2.351.139,51 </a:t>
            </a:r>
            <a:endParaRPr lang="pt-BR" altLang="pt-BR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35" name="Picture 2" descr="Resultado de imagem para FUNDEB">
            <a:extLst>
              <a:ext uri="{FF2B5EF4-FFF2-40B4-BE49-F238E27FC236}">
                <a16:creationId xmlns:a16="http://schemas.microsoft.com/office/drawing/2014/main" id="{23F9D78E-3915-42BD-B166-558D89A5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4638"/>
            <a:ext cx="7345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8983860-C0EE-4DE8-BEAE-D8F8D448F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213" y="161925"/>
            <a:ext cx="8859837" cy="884238"/>
          </a:xfrm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BR" altLang="pt-BR" sz="2000" b="1">
                <a:solidFill>
                  <a:srgbClr val="000000"/>
                </a:solidFill>
              </a:rPr>
              <a:t>MÍNIMO DE 60% DO FUNDEB NA REMUNERAÇÃO DOS PROFISSIONAIS DO MAGISTÉRIO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CD919B76-BFE2-42D1-8A15-39004E76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220788"/>
            <a:ext cx="8859837" cy="58785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tabLst>
                <a:tab pos="571500" algn="l"/>
                <a:tab pos="685800" algn="l"/>
                <a:tab pos="2605088" algn="l"/>
                <a:tab pos="4114800" algn="l"/>
              </a:tabLst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71500" algn="l"/>
                <a:tab pos="685800" algn="l"/>
                <a:tab pos="2605088" algn="l"/>
                <a:tab pos="41148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tabLst>
                <a:tab pos="571500" algn="l"/>
                <a:tab pos="685800" algn="l"/>
                <a:tab pos="2605088" algn="l"/>
                <a:tab pos="4114800" algn="l"/>
              </a:tabLs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1500" algn="l"/>
                <a:tab pos="685800" algn="l"/>
                <a:tab pos="2605088" algn="l"/>
                <a:tab pos="41148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tabLst>
                <a:tab pos="571500" algn="l"/>
                <a:tab pos="685800" algn="l"/>
                <a:tab pos="2605088" algn="l"/>
                <a:tab pos="4114800" algn="l"/>
              </a:tabLs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tabLst>
                <a:tab pos="571500" algn="l"/>
                <a:tab pos="685800" algn="l"/>
                <a:tab pos="2605088" algn="l"/>
                <a:tab pos="4114800" algn="l"/>
              </a:tabLs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tabLst>
                <a:tab pos="571500" algn="l"/>
                <a:tab pos="685800" algn="l"/>
                <a:tab pos="2605088" algn="l"/>
                <a:tab pos="4114800" algn="l"/>
              </a:tabLs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tabLst>
                <a:tab pos="571500" algn="l"/>
                <a:tab pos="685800" algn="l"/>
                <a:tab pos="2605088" algn="l"/>
                <a:tab pos="4114800" algn="l"/>
              </a:tabLs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tabLst>
                <a:tab pos="571500" algn="l"/>
                <a:tab pos="685800" algn="l"/>
                <a:tab pos="2605088" algn="l"/>
                <a:tab pos="4114800" algn="l"/>
              </a:tabLst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 Total com o Pagamento dos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  do  Magistério:</a:t>
            </a:r>
            <a:r>
              <a:rPr lang="pt-BR" alt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Com Educação Infantil:       R$ 1.223.039,76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Com Ensino Fundamental: </a:t>
            </a:r>
            <a:r>
              <a:rPr lang="pt-BR" altLang="pt-BR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R$ 1.106.465,28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R$ 2.329.505,04 </a:t>
            </a: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(01)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Despesas: </a:t>
            </a: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R$ 0,00 </a:t>
            </a: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(02)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TOTAL DAS DESPESAS DO FUNDEB </a:t>
            </a: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R$ 2.329.505,04 </a:t>
            </a:r>
            <a:r>
              <a:rPr lang="pt-BR" altLang="pt-BR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(01+02)</a:t>
            </a:r>
            <a:endParaRPr lang="pt-BR" altLang="pt-BR" sz="1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TOTAL DAS DEDUÇÕES CONSIDERADAS PARA FINS DE LIMITE DO FUNDEB</a:t>
            </a:r>
            <a:r>
              <a:rPr lang="pt-BR" alt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R$ 1.514,09</a:t>
            </a:r>
            <a:endParaRPr lang="pt-BR" altLang="pt-B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pt-BR" alt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t-BR" altLang="pt-BR" sz="4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B826E-BCC2-44AD-AB77-3280880B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576262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Mínimo de 60% do FUNDEB na remuneração dos </a:t>
            </a:r>
            <a:b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Profissionais do Magistério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A7B942A-14AD-423F-8E33-884F63BA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692150"/>
            <a:ext cx="8712200" cy="6049963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bg2"/>
            </a:solidFill>
          </a:ln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Total das Receitas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R$ 2.351.139,51</a:t>
            </a:r>
          </a:p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das Despesas do FUNDEB para fins de limite: </a:t>
            </a: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R$ 2.327.990,95</a:t>
            </a:r>
          </a:p>
          <a:p>
            <a:pPr marL="0" indent="0" algn="just"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just">
              <a:buFontTx/>
              <a:buNone/>
              <a:defRPr/>
            </a:pPr>
            <a:endParaRPr lang="pt-BR" altLang="pt-BR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 mínimo de 60% do FUNDEB aplicado com a Remuneração do Magistério ao término do 3ºquadrimestre/2020 foi de:</a:t>
            </a:r>
            <a:endParaRPr lang="pt-BR" altLang="pt-BR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pt-BR" altLang="pt-BR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99,02%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>
            <a:extLst>
              <a:ext uri="{FF2B5EF4-FFF2-40B4-BE49-F238E27FC236}">
                <a16:creationId xmlns:a16="http://schemas.microsoft.com/office/drawing/2014/main" id="{963B700E-F5D2-46D7-B8C1-26C766F4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29125"/>
            <a:ext cx="8280400" cy="2095500"/>
          </a:xfrm>
          <a:prstGeom prst="leftRightArrow">
            <a:avLst>
              <a:gd name="adj1" fmla="val 50000"/>
              <a:gd name="adj2" fmla="val 69737"/>
            </a:avLst>
          </a:prstGeom>
          <a:solidFill>
            <a:srgbClr val="F5CAA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15363" name="Rectangle 2">
            <a:extLst>
              <a:ext uri="{FF2B5EF4-FFF2-40B4-BE49-F238E27FC236}">
                <a16:creationId xmlns:a16="http://schemas.microsoft.com/office/drawing/2014/main" id="{DD86A529-99E8-439B-8DA0-96910E48974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76198" y="0"/>
            <a:ext cx="9033682" cy="1185864"/>
            <a:chOff x="-47" y="-27"/>
            <a:chExt cx="5838" cy="780"/>
          </a:xfrm>
          <a:blipFill>
            <a:blip r:embed="rId2"/>
            <a:tile tx="0" ty="0" sx="100000" sy="100000" flip="none" algn="tl"/>
          </a:blipFill>
        </p:grpSpPr>
        <p:pic>
          <p:nvPicPr>
            <p:cNvPr id="15369" name="Rectangle 2">
              <a:extLst>
                <a:ext uri="{FF2B5EF4-FFF2-40B4-BE49-F238E27FC236}">
                  <a16:creationId xmlns:a16="http://schemas.microsoft.com/office/drawing/2014/main" id="{19D01969-DAF2-41F4-8950-5690F042793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7" y="-27"/>
              <a:ext cx="5818" cy="78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5370" name="Text Box 4">
              <a:extLst>
                <a:ext uri="{FF2B5EF4-FFF2-40B4-BE49-F238E27FC236}">
                  <a16:creationId xmlns:a16="http://schemas.microsoft.com/office/drawing/2014/main" id="{00A7FC9A-ABED-4882-BA5A-6349B6698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7" y="-10"/>
              <a:ext cx="5818" cy="763"/>
            </a:xfrm>
            <a:prstGeom prst="rect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Aft>
                  <a:spcPts val="1200"/>
                </a:spcAft>
                <a:defRPr/>
              </a:pPr>
              <a:r>
                <a:rPr lang="pt-BR" dirty="0">
                  <a:solidFill>
                    <a:schemeClr val="tx2"/>
                  </a:solidFill>
                  <a:latin typeface="Verdana" pitchFamily="34" charset="0"/>
                </a:rPr>
                <a:t>    </a:t>
              </a:r>
              <a:r>
                <a:rPr lang="pt-BR" sz="4800" dirty="0">
                  <a:solidFill>
                    <a:schemeClr val="bg2"/>
                  </a:solidFill>
                  <a:latin typeface="Britannic Bold" pitchFamily="34" charset="0"/>
                </a:rPr>
                <a:t>METAS DE ARRECADAÇÃO</a:t>
              </a:r>
            </a:p>
          </p:txBody>
        </p:sp>
      </p:grp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2208942-3462-4408-B7A7-51942C0A43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412875"/>
            <a:ext cx="8894763" cy="5256213"/>
          </a:xfrm>
          <a:blipFill>
            <a:blip r:embed="rId4"/>
            <a:tile tx="0" ty="0" sx="100000" sy="100000" flip="none" algn="tl"/>
          </a:blipFill>
          <a:ln>
            <a:miter lim="800000"/>
            <a:headEnd/>
            <a:tailEnd/>
          </a:ln>
        </p:spPr>
        <p:txBody>
          <a:bodyPr/>
          <a:lstStyle>
            <a:lvl1pPr marL="342900" indent="-3429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sz="3600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Prevista</a:t>
            </a:r>
            <a:r>
              <a:rPr lang="pt-BR" sz="36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para o período</a:t>
            </a:r>
            <a:r>
              <a:rPr lang="pt-BR" sz="2700" dirty="0">
                <a:solidFill>
                  <a:srgbClr val="C00000"/>
                </a:solidFill>
                <a:latin typeface="Verdana" pitchFamily="34" charset="0"/>
              </a:rPr>
              <a:t>:</a:t>
            </a:r>
            <a:r>
              <a:rPr lang="pt-BR" dirty="0">
                <a:latin typeface="Verdana" pitchFamily="34" charset="0"/>
              </a:rPr>
              <a:t>                                                                                       </a:t>
            </a: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R$ 24.084.855,74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Realizada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no período: 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rgbClr val="FF6600"/>
                </a:solidFill>
                <a:latin typeface="Verdana" pitchFamily="34" charset="0"/>
              </a:rPr>
              <a:t>  </a:t>
            </a: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R$ 24.732.065,79</a:t>
            </a:r>
            <a:endParaRPr lang="pt-BR" sz="2400" dirty="0">
              <a:solidFill>
                <a:srgbClr val="000000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Receita </a:t>
            </a:r>
            <a:r>
              <a:rPr lang="pt-BR" u="sng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Acima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 da prevista: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3600" dirty="0">
                <a:solidFill>
                  <a:srgbClr val="000000"/>
                </a:solidFill>
                <a:latin typeface="Verdana" pitchFamily="34" charset="0"/>
              </a:rPr>
              <a:t>  R$ 647.210,05</a:t>
            </a:r>
            <a:r>
              <a:rPr lang="pt-BR" sz="2600" dirty="0">
                <a:solidFill>
                  <a:srgbClr val="000000"/>
                </a:solidFill>
                <a:latin typeface="Verdana" pitchFamily="34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2300" dirty="0">
                <a:solidFill>
                  <a:srgbClr val="000000"/>
                </a:solidFill>
                <a:latin typeface="Verdana" pitchFamily="34" charset="0"/>
              </a:rPr>
              <a:t>Assim sendo, cumpriu-se a meta </a:t>
            </a: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pt-BR" sz="2300" dirty="0">
                <a:solidFill>
                  <a:srgbClr val="000000"/>
                </a:solidFill>
                <a:latin typeface="Verdana" pitchFamily="34" charset="0"/>
              </a:rPr>
              <a:t>conforme o previsto no Art. 13, da LRF</a:t>
            </a:r>
          </a:p>
        </p:txBody>
      </p:sp>
      <p:pic>
        <p:nvPicPr>
          <p:cNvPr id="21509" name="Picture 10" descr="DINHEIRO">
            <a:extLst>
              <a:ext uri="{FF2B5EF4-FFF2-40B4-BE49-F238E27FC236}">
                <a16:creationId xmlns:a16="http://schemas.microsoft.com/office/drawing/2014/main" id="{DEDD3D01-3A98-4B7E-A085-570035B8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6657">
            <a:off x="7159625" y="1938338"/>
            <a:ext cx="169386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>
            <a:extLst>
              <a:ext uri="{FF2B5EF4-FFF2-40B4-BE49-F238E27FC236}">
                <a16:creationId xmlns:a16="http://schemas.microsoft.com/office/drawing/2014/main" id="{E26AEDB5-418E-44FA-A97F-7CFB947A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0350">
            <a:off x="6738938" y="4090988"/>
            <a:ext cx="17859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6E95112-E973-402A-9435-19ED93D27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/>
              <a:t>  </a:t>
            </a:r>
            <a:endParaRPr lang="pt-BR" altLang="pt-BR" sz="3600" b="1"/>
          </a:p>
        </p:txBody>
      </p:sp>
      <p:pic>
        <p:nvPicPr>
          <p:cNvPr id="22531" name="Picture 9">
            <a:extLst>
              <a:ext uri="{FF2B5EF4-FFF2-40B4-BE49-F238E27FC236}">
                <a16:creationId xmlns:a16="http://schemas.microsoft.com/office/drawing/2014/main" id="{FECB4814-C8EF-41BD-ACD4-EBB15C94A5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9713" y="1906588"/>
            <a:ext cx="6051550" cy="3505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tângulo 4">
            <a:extLst>
              <a:ext uri="{FF2B5EF4-FFF2-40B4-BE49-F238E27FC236}">
                <a16:creationId xmlns:a16="http://schemas.microsoft.com/office/drawing/2014/main" id="{A26CBC41-5B19-48B6-BB13-0235ABFE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076700"/>
            <a:ext cx="4000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2533" name="Retângulo 7">
            <a:extLst>
              <a:ext uri="{FF2B5EF4-FFF2-40B4-BE49-F238E27FC236}">
                <a16:creationId xmlns:a16="http://schemas.microsoft.com/office/drawing/2014/main" id="{00545111-3517-4C8F-B5B6-5C5F217F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0"/>
            <a:ext cx="8064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>
                <a:solidFill>
                  <a:srgbClr val="161616"/>
                </a:solidFill>
                <a:latin typeface="Britannic Bold" panose="020B0903060703020204" pitchFamily="34" charset="0"/>
              </a:rPr>
              <a:t>Comportamento Orçamentário Consolidado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000">
                <a:solidFill>
                  <a:srgbClr val="161616"/>
                </a:solidFill>
                <a:latin typeface="Britannic Bold" panose="020B0903060703020204" pitchFamily="34" charset="0"/>
              </a:rPr>
              <a:t> 3</a:t>
            </a:r>
            <a:r>
              <a:rPr lang="pt-BR" altLang="pt-BR" sz="2400">
                <a:solidFill>
                  <a:srgbClr val="161616"/>
                </a:solidFill>
                <a:latin typeface="Britannic Bold" panose="020B0903060703020204" pitchFamily="34" charset="0"/>
              </a:rPr>
              <a:t>º Quadrimestre/2020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>
              <a:solidFill>
                <a:srgbClr val="161616"/>
              </a:solidFill>
              <a:latin typeface="Britannic Bold" panose="020B0903060703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>
                <a:solidFill>
                  <a:srgbClr val="161616"/>
                </a:solidFill>
                <a:latin typeface="Bodoni MT Black" panose="02070A03080606020203" pitchFamily="18" charset="0"/>
              </a:rPr>
              <a:t>   “</a:t>
            </a:r>
            <a:r>
              <a:rPr lang="pt-BR" altLang="pt-BR" sz="3600">
                <a:solidFill>
                  <a:srgbClr val="FF0000"/>
                </a:solidFill>
                <a:latin typeface="Bodoni MT Black" panose="02070A03080606020203" pitchFamily="18" charset="0"/>
              </a:rPr>
              <a:t>DESPESA LIQUIDADA</a:t>
            </a:r>
            <a:r>
              <a:rPr lang="pt-BR" altLang="pt-BR" sz="3600">
                <a:solidFill>
                  <a:srgbClr val="161616"/>
                </a:solidFill>
                <a:latin typeface="Bodoni MT Black" panose="02070A03080606020203" pitchFamily="18" charset="0"/>
              </a:rPr>
              <a:t>”</a:t>
            </a:r>
          </a:p>
        </p:txBody>
      </p:sp>
      <p:sp>
        <p:nvSpPr>
          <p:cNvPr id="22534" name="Rectangle 8">
            <a:extLst>
              <a:ext uri="{FF2B5EF4-FFF2-40B4-BE49-F238E27FC236}">
                <a16:creationId xmlns:a16="http://schemas.microsoft.com/office/drawing/2014/main" id="{F66020D1-2A9D-4822-AFFB-E39365CF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464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2535" name="Rectangle 9">
            <a:extLst>
              <a:ext uri="{FF2B5EF4-FFF2-40B4-BE49-F238E27FC236}">
                <a16:creationId xmlns:a16="http://schemas.microsoft.com/office/drawing/2014/main" id="{6E6440EF-FF78-4756-AE19-C571F73B7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200650"/>
            <a:ext cx="828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latin typeface="Arial" panose="020B0604020202020204" pitchFamily="34" charset="0"/>
              </a:rPr>
              <a:t>Superávit Orçamentário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800">
                <a:solidFill>
                  <a:srgbClr val="002060"/>
                </a:solidFill>
                <a:latin typeface="Arial" panose="020B0604020202020204" pitchFamily="34" charset="0"/>
              </a:rPr>
              <a:t>R$ 1.664.422,07</a:t>
            </a:r>
            <a:endParaRPr lang="pt-BR" altLang="pt-BR" sz="18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CaixaDeTexto 2">
            <a:extLst>
              <a:ext uri="{FF2B5EF4-FFF2-40B4-BE49-F238E27FC236}">
                <a16:creationId xmlns:a16="http://schemas.microsoft.com/office/drawing/2014/main" id="{A1B8E7D3-2EE8-460D-B88B-1CDD261A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82838"/>
            <a:ext cx="27495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Times New Roman" panose="02020603050405020304" pitchFamily="18" charset="0"/>
              </a:rPr>
              <a:t>Despesa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R$ 23.067.643,72</a:t>
            </a:r>
            <a:endParaRPr lang="pt-BR" altLang="pt-BR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CaixaDeTexto 3">
            <a:extLst>
              <a:ext uri="{FF2B5EF4-FFF2-40B4-BE49-F238E27FC236}">
                <a16:creationId xmlns:a16="http://schemas.microsoft.com/office/drawing/2014/main" id="{022123D3-527A-4940-A943-FCE82616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88" y="3175000"/>
            <a:ext cx="27368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Times New Roman" panose="02020603050405020304" pitchFamily="18" charset="0"/>
              </a:rPr>
              <a:t>Receita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R$ 24.732.065,79</a:t>
            </a:r>
            <a:endParaRPr lang="pt-BR" altLang="pt-B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>
            <a:extLst>
              <a:ext uri="{FF2B5EF4-FFF2-40B4-BE49-F238E27FC236}">
                <a16:creationId xmlns:a16="http://schemas.microsoft.com/office/drawing/2014/main" id="{C21152E2-8E60-434C-9F2F-3808D1DB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9E19CCF3-9047-44F5-A11E-3E832B98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333375"/>
            <a:ext cx="8307388" cy="60928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pt-BR" altLang="pt-BR" sz="4000" b="1" dirty="0">
              <a:solidFill>
                <a:srgbClr val="000000"/>
              </a:solidFill>
              <a:latin typeface="Algerian" pitchFamily="82" charset="0"/>
            </a:endParaRP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Audiência Pública </a:t>
            </a: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DAS </a:t>
            </a:r>
          </a:p>
          <a:p>
            <a:pPr algn="ctr" eaLnBrk="1" hangingPunct="1"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lgerian" pitchFamily="82" charset="0"/>
              </a:rPr>
              <a:t>METAS FISCAIS</a:t>
            </a:r>
            <a:r>
              <a:rPr lang="pt-BR" altLang="pt-BR" sz="5400" b="1" i="1" dirty="0">
                <a:solidFill>
                  <a:srgbClr val="008000"/>
                </a:solidFill>
                <a:latin typeface="Algerian" pitchFamily="82" charset="0"/>
              </a:rPr>
              <a:t>   </a:t>
            </a:r>
          </a:p>
          <a:p>
            <a:pPr algn="ctr" eaLnBrk="1" hangingPunct="1">
              <a:defRPr/>
            </a:pPr>
            <a:endParaRPr lang="pt-BR" altLang="pt-BR" sz="5400" b="1" i="1" dirty="0">
              <a:solidFill>
                <a:srgbClr val="008000"/>
              </a:solidFill>
              <a:latin typeface="Algerian" pitchFamily="82" charset="0"/>
            </a:endParaRPr>
          </a:p>
          <a:p>
            <a:pPr algn="ctr" eaLnBrk="1" hangingPunct="1">
              <a:defRPr/>
            </a:pPr>
            <a:r>
              <a:rPr lang="pt-BR" altLang="pt-BR" sz="5400" b="1" i="1" dirty="0">
                <a:solidFill>
                  <a:srgbClr val="008000"/>
                </a:solidFill>
                <a:latin typeface="Algerian" pitchFamily="82" charset="0"/>
              </a:rPr>
              <a:t>          </a:t>
            </a:r>
            <a:endParaRPr lang="pt-BR" altLang="pt-BR" b="1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pt-BR" altLang="pt-BR" sz="4000" b="1" i="1" dirty="0">
                <a:solidFill>
                  <a:schemeClr val="bg1">
                    <a:lumMod val="75000"/>
                  </a:schemeClr>
                </a:solidFill>
                <a:latin typeface="Algerian" pitchFamily="82" charset="0"/>
              </a:rPr>
              <a:t> 3º quadrimestre  -  2020</a:t>
            </a:r>
          </a:p>
          <a:p>
            <a:pPr algn="ctr" eaLnBrk="1" hangingPunct="1">
              <a:defRPr/>
            </a:pPr>
            <a:endParaRPr lang="pt-BR" altLang="pt-BR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pt-BR" altLang="pt-BR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24" name="Rectangle 13">
            <a:extLst>
              <a:ext uri="{FF2B5EF4-FFF2-40B4-BE49-F238E27FC236}">
                <a16:creationId xmlns:a16="http://schemas.microsoft.com/office/drawing/2014/main" id="{66BC3663-CA37-4CB2-891D-BB1C3066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1374775"/>
            <a:ext cx="76327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2F8487B-B11A-4CB8-9FBF-25F6C2719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/>
              <a:t>  </a:t>
            </a:r>
            <a:endParaRPr lang="pt-BR" altLang="pt-BR" sz="3600" b="1"/>
          </a:p>
        </p:txBody>
      </p:sp>
      <p:pic>
        <p:nvPicPr>
          <p:cNvPr id="23555" name="Picture 9">
            <a:extLst>
              <a:ext uri="{FF2B5EF4-FFF2-40B4-BE49-F238E27FC236}">
                <a16:creationId xmlns:a16="http://schemas.microsoft.com/office/drawing/2014/main" id="{2B252036-B21B-4588-A9CF-85DA1E3E11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1957388"/>
            <a:ext cx="7505700" cy="38100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Retângulo 4">
            <a:extLst>
              <a:ext uri="{FF2B5EF4-FFF2-40B4-BE49-F238E27FC236}">
                <a16:creationId xmlns:a16="http://schemas.microsoft.com/office/drawing/2014/main" id="{01820466-B98A-49C8-84C9-B4B4C247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076700"/>
            <a:ext cx="4000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4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3557" name="Retângulo 7">
            <a:extLst>
              <a:ext uri="{FF2B5EF4-FFF2-40B4-BE49-F238E27FC236}">
                <a16:creationId xmlns:a16="http://schemas.microsoft.com/office/drawing/2014/main" id="{2A2C848A-5690-45BC-82A3-73455E171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174625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>
                <a:solidFill>
                  <a:srgbClr val="161616"/>
                </a:solidFill>
                <a:latin typeface="Britannic Bold" panose="020B0903060703020204" pitchFamily="34" charset="0"/>
              </a:rPr>
              <a:t>Comportamento Orçamentário Consolidado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4000">
                <a:solidFill>
                  <a:srgbClr val="161616"/>
                </a:solidFill>
                <a:latin typeface="Britannic Bold" panose="020B0903060703020204" pitchFamily="34" charset="0"/>
              </a:rPr>
              <a:t> 3</a:t>
            </a:r>
            <a:r>
              <a:rPr lang="pt-BR" altLang="pt-BR" sz="2400">
                <a:solidFill>
                  <a:srgbClr val="161616"/>
                </a:solidFill>
                <a:latin typeface="Britannic Bold" panose="020B0903060703020204" pitchFamily="34" charset="0"/>
              </a:rPr>
              <a:t>º Quadrimestre/2020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>
              <a:solidFill>
                <a:srgbClr val="161616"/>
              </a:solidFill>
              <a:latin typeface="Britannic Bold" panose="020B0903060703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>
                <a:solidFill>
                  <a:srgbClr val="161616"/>
                </a:solidFill>
                <a:latin typeface="Bodoni MT Black" panose="02070A03080606020203" pitchFamily="18" charset="0"/>
              </a:rPr>
              <a:t>   </a:t>
            </a:r>
            <a:r>
              <a:rPr lang="pt-BR" altLang="pt-BR">
                <a:solidFill>
                  <a:srgbClr val="161616"/>
                </a:solidFill>
                <a:latin typeface="Bodoni MT Black" panose="02070A03080606020203" pitchFamily="18" charset="0"/>
              </a:rPr>
              <a:t>“</a:t>
            </a:r>
            <a:r>
              <a:rPr lang="pt-BR" altLang="pt-BR">
                <a:solidFill>
                  <a:srgbClr val="FF0000"/>
                </a:solidFill>
                <a:latin typeface="Bodoni MT Black" panose="02070A03080606020203" pitchFamily="18" charset="0"/>
              </a:rPr>
              <a:t>DESPESA EMPENHADA</a:t>
            </a:r>
            <a:r>
              <a:rPr lang="pt-BR" altLang="pt-BR">
                <a:solidFill>
                  <a:srgbClr val="161616"/>
                </a:solidFill>
                <a:latin typeface="Bodoni MT Black" panose="02070A03080606020203" pitchFamily="18" charset="0"/>
              </a:rPr>
              <a:t>”</a:t>
            </a:r>
          </a:p>
        </p:txBody>
      </p:sp>
      <p:sp>
        <p:nvSpPr>
          <p:cNvPr id="23558" name="Rectangle 8">
            <a:extLst>
              <a:ext uri="{FF2B5EF4-FFF2-40B4-BE49-F238E27FC236}">
                <a16:creationId xmlns:a16="http://schemas.microsoft.com/office/drawing/2014/main" id="{F754A736-3F9F-4201-9093-A9FDB97C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324643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F86B2333-3679-4022-B946-12289912E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13325"/>
            <a:ext cx="85947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>
                <a:solidFill>
                  <a:srgbClr val="002060"/>
                </a:solidFill>
                <a:latin typeface="Arial" panose="020B0604020202020204" pitchFamily="34" charset="0"/>
              </a:rPr>
              <a:t>Superávit Orçamentário</a:t>
            </a:r>
            <a:r>
              <a:rPr lang="pt-BR" altLang="pt-BR" sz="280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600">
                <a:solidFill>
                  <a:srgbClr val="000000"/>
                </a:solidFill>
                <a:latin typeface="Arial" panose="020B0604020202020204" pitchFamily="34" charset="0"/>
              </a:rPr>
              <a:t>R$ 1.446.511,37</a:t>
            </a:r>
          </a:p>
        </p:txBody>
      </p:sp>
      <p:sp>
        <p:nvSpPr>
          <p:cNvPr id="23560" name="CaixaDeTexto 2">
            <a:extLst>
              <a:ext uri="{FF2B5EF4-FFF2-40B4-BE49-F238E27FC236}">
                <a16:creationId xmlns:a16="http://schemas.microsoft.com/office/drawing/2014/main" id="{4203A9A1-E9B7-4122-89FF-C4C2056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2312988"/>
            <a:ext cx="27495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Times New Roman" panose="02020603050405020304" pitchFamily="18" charset="0"/>
              </a:rPr>
              <a:t>DESPESA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R$ 23.285.554,42</a:t>
            </a:r>
            <a:endParaRPr lang="pt-BR" altLang="pt-BR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CaixaDeTexto 3">
            <a:extLst>
              <a:ext uri="{FF2B5EF4-FFF2-40B4-BE49-F238E27FC236}">
                <a16:creationId xmlns:a16="http://schemas.microsoft.com/office/drawing/2014/main" id="{8B8ED839-8EC5-43F2-B7D1-356C2CC19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613150"/>
            <a:ext cx="33385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0000"/>
                </a:solidFill>
                <a:latin typeface="Times New Roman" panose="02020603050405020304" pitchFamily="18" charset="0"/>
              </a:rPr>
              <a:t>RECEITA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0000"/>
                </a:solidFill>
                <a:latin typeface="Arial" panose="020B0604020202020204" pitchFamily="34" charset="0"/>
              </a:rPr>
              <a:t>R$ 24.732.065,79</a:t>
            </a:r>
            <a:endParaRPr lang="pt-BR" altLang="pt-BR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920373-05E4-4498-AB66-0D66A2AC75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8715375" cy="838200"/>
          </a:xfrm>
          <a:blipFill>
            <a:blip r:embed="rId2"/>
            <a:tile tx="0" ty="0" sx="100000" sy="100000" flip="none" algn="tl"/>
          </a:blipFill>
          <a:ln w="57150">
            <a:solidFill>
              <a:schemeClr val="bg2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CORRENTE LÍQUIDA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5B70CF4-D66E-423B-91B7-0843B520742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715375" cy="5329237"/>
          </a:xfrm>
          <a:solidFill>
            <a:srgbClr val="FADBA4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900" dirty="0"/>
              <a:t>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I - RECEITAS CORRENTES ARRECADADAS: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       R$ 24.315.019,51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endParaRPr lang="pt-BR" sz="28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1600" dirty="0">
                <a:solidFill>
                  <a:srgbClr val="000000"/>
                </a:solidFill>
              </a:rPr>
              <a:t>(Impostos, Taxas e Contribuições de Melhoria, Contribuições, Rendimentos de Aplicação Financeira, Receita Agropecuárias, Industrial, de Serviços, Transferências Correntes)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16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II - DEDUÇÃO DA RECEITA P/ FORMAÇÃO DO FUNDEB: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4000" dirty="0">
                <a:solidFill>
                  <a:srgbClr val="000000"/>
                </a:solidFill>
              </a:rPr>
              <a:t> R$ 2.744.519,72</a:t>
            </a:r>
            <a:r>
              <a:rPr lang="pt-BR" sz="1600" dirty="0">
                <a:solidFill>
                  <a:srgbClr val="000000"/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  <a:latin typeface="Arial Black" pitchFamily="34" charset="0"/>
              </a:rPr>
              <a:t>          </a:t>
            </a:r>
            <a:r>
              <a:rPr lang="pt-BR" sz="2400" dirty="0">
                <a:solidFill>
                  <a:srgbClr val="000000"/>
                </a:solidFill>
                <a:latin typeface="+mj-lt"/>
              </a:rPr>
              <a:t>III - RECEITA CORRENTE LÍQUIDA: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  <a:latin typeface="Arial Black" pitchFamily="34" charset="0"/>
              </a:rPr>
              <a:t>(III) = </a:t>
            </a:r>
            <a:r>
              <a:rPr lang="pt-BR" sz="2400" b="0" dirty="0">
                <a:solidFill>
                  <a:srgbClr val="000000"/>
                </a:solidFill>
                <a:latin typeface="Arial Black" pitchFamily="34" charset="0"/>
              </a:rPr>
              <a:t>(I - II)  </a:t>
            </a:r>
            <a:r>
              <a:rPr lang="pt-BR" sz="3600" dirty="0">
                <a:solidFill>
                  <a:srgbClr val="FF3300"/>
                </a:solidFill>
              </a:rPr>
              <a:t>R$ 21.570.499,79</a:t>
            </a:r>
            <a:endParaRPr lang="pt-BR" sz="1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6C51DE1-3B52-489B-9068-57E2BC78F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720725"/>
          </a:xfrm>
          <a:gradFill rotWithShape="1">
            <a:gsLst>
              <a:gs pos="0">
                <a:srgbClr val="52769A"/>
              </a:gs>
              <a:gs pos="13000">
                <a:srgbClr val="79ABDD"/>
              </a:gs>
              <a:gs pos="100000">
                <a:srgbClr val="91CCFF"/>
              </a:gs>
            </a:gsLst>
            <a:lin ang="10800000" scaled="1"/>
          </a:gra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3600" b="1" dirty="0">
                <a:solidFill>
                  <a:schemeClr val="accent4">
                    <a:lumMod val="10000"/>
                  </a:schemeClr>
                </a:solidFill>
              </a:rPr>
              <a:t>GASTOS COM PESSOAL</a:t>
            </a:r>
            <a:r>
              <a:rPr lang="pt-B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546D275-764B-4C0F-8C53-4C2FE66154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979488"/>
            <a:ext cx="8856663" cy="5762625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000" b="0" dirty="0">
                <a:solidFill>
                  <a:srgbClr val="FF00FF"/>
                </a:solidFill>
              </a:rPr>
              <a:t>       </a:t>
            </a:r>
            <a:r>
              <a:rPr lang="pt-BR" sz="2400" b="0" dirty="0">
                <a:solidFill>
                  <a:srgbClr val="000000"/>
                </a:solidFill>
              </a:rPr>
              <a:t>Segundo art. 18 da LRF:</a:t>
            </a:r>
          </a:p>
          <a:p>
            <a:pPr algn="just" eaLnBrk="1" hangingPunct="1">
              <a:buFontTx/>
              <a:buNone/>
              <a:defRPr/>
            </a:pPr>
            <a:r>
              <a:rPr lang="pt-BR" sz="2800" dirty="0">
                <a:solidFill>
                  <a:srgbClr val="000000"/>
                </a:solidFill>
              </a:rPr>
              <a:t>   </a:t>
            </a:r>
            <a:r>
              <a:rPr lang="pt-BR" sz="2000" u="sng" dirty="0">
                <a:solidFill>
                  <a:srgbClr val="000000"/>
                </a:solidFill>
              </a:rPr>
              <a:t>Incluem Despesa com Pessoal</a:t>
            </a:r>
            <a:r>
              <a:rPr lang="pt-BR" sz="2000" dirty="0">
                <a:solidFill>
                  <a:srgbClr val="000000"/>
                </a:solidFill>
              </a:rPr>
              <a:t>:</a:t>
            </a:r>
            <a:r>
              <a:rPr lang="pt-BR" sz="2000" b="0" dirty="0">
                <a:solidFill>
                  <a:srgbClr val="000000"/>
                </a:solidFill>
              </a:rPr>
              <a:t> Despesa com pessoal ativo, inativo e pensionista, incluindo vencimentos e vantagens, subsídios, proventos da aposentadoria, reformas e pensões, adicionais, gratificações, horas extras e vantagens pessoais, bem como os encargos sociais e as contribuições às entidades de previdência. </a:t>
            </a:r>
          </a:p>
          <a:p>
            <a:pPr algn="just" eaLnBrk="1" hangingPunct="1">
              <a:buFontTx/>
              <a:buNone/>
              <a:defRPr/>
            </a:pPr>
            <a:r>
              <a:rPr lang="pt-BR" sz="2000" b="0" dirty="0">
                <a:solidFill>
                  <a:srgbClr val="000000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Excluem-se</a:t>
            </a:r>
            <a:r>
              <a:rPr lang="pt-BR" sz="2000" b="0" dirty="0">
                <a:solidFill>
                  <a:srgbClr val="000000"/>
                </a:solidFill>
              </a:rPr>
              <a:t> as indenizações por demissão, os incentivos à demissão voluntária, as decorrentes de decisão judicial de competência de período anterior e de inativos, custeadas por recursos provenientes da arrecadação de contribuições dos próprios segurados, conforme o disposto no art. 18 da LRF.</a:t>
            </a:r>
            <a:r>
              <a:rPr lang="pt-BR" sz="2000" dirty="0">
                <a:solidFill>
                  <a:srgbClr val="000000"/>
                </a:solidFill>
              </a:rPr>
              <a:t>   </a:t>
            </a:r>
            <a:endParaRPr lang="pt-BR" sz="2000" dirty="0">
              <a:solidFill>
                <a:srgbClr val="0101BF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pt-BR" sz="2000" dirty="0">
                <a:solidFill>
                  <a:srgbClr val="0070C0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Métodos de Apuração</a:t>
            </a:r>
            <a:r>
              <a:rPr lang="pt-BR" sz="2000" dirty="0">
                <a:solidFill>
                  <a:srgbClr val="000000"/>
                </a:solidFill>
              </a:rPr>
              <a:t>:</a:t>
            </a:r>
            <a:r>
              <a:rPr lang="pt-BR" sz="2000" b="0" dirty="0">
                <a:solidFill>
                  <a:srgbClr val="000000"/>
                </a:solidFill>
              </a:rPr>
              <a:t> Somatório da Despesa com Pessoal realizada no mês em referência e nos onze meses imediatamente anteriores. </a:t>
            </a:r>
            <a:endParaRPr lang="pt-BR" sz="2000" dirty="0">
              <a:solidFill>
                <a:schemeClr val="accent4">
                  <a:lumMod val="10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1800" dirty="0">
                <a:solidFill>
                  <a:srgbClr val="FF00FF"/>
                </a:solidFill>
              </a:rPr>
              <a:t>    </a:t>
            </a:r>
            <a:r>
              <a:rPr lang="pt-BR" sz="2000" u="sng" dirty="0">
                <a:solidFill>
                  <a:srgbClr val="000000"/>
                </a:solidFill>
              </a:rPr>
              <a:t>Indicador: </a:t>
            </a:r>
            <a:r>
              <a:rPr lang="pt-BR" sz="2000" b="0" dirty="0">
                <a:solidFill>
                  <a:srgbClr val="000000"/>
                </a:solidFill>
              </a:rPr>
              <a:t>Receita Corrente Líquida Ajustada</a:t>
            </a:r>
            <a:r>
              <a:rPr lang="pt-BR" sz="1200" b="0" dirty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1200" dirty="0">
                <a:solidFill>
                  <a:schemeClr val="tx1"/>
                </a:solidFill>
              </a:rPr>
              <a:t>    </a:t>
            </a:r>
            <a:endParaRPr lang="pt-BR" sz="1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874FA51-05FF-424B-A2AD-1F5EC7AAF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76262"/>
          </a:xfrm>
          <a:blipFill>
            <a:blip r:embed="rId2"/>
            <a:tile tx="0" ty="0" sx="100000" sy="100000" flip="none" algn="tl"/>
          </a:blipFill>
          <a:ln w="57150" cmpd="thickThin"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4000" b="1" dirty="0">
                <a:solidFill>
                  <a:schemeClr val="tx1"/>
                </a:solidFill>
              </a:rPr>
              <a:t> </a:t>
            </a:r>
            <a:br>
              <a:rPr lang="pt-BR" sz="4000" b="1" dirty="0">
                <a:solidFill>
                  <a:schemeClr val="tx1"/>
                </a:solidFill>
              </a:rPr>
            </a:br>
            <a:r>
              <a:rPr lang="pt-BR" sz="4000" b="1" dirty="0">
                <a:solidFill>
                  <a:schemeClr val="tx1"/>
                </a:solidFill>
              </a:rPr>
              <a:t> 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a)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PODER EXECUTIVO: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AC78160-2EEA-40FA-A175-410FE78F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834063"/>
          </a:xfrm>
          <a:blipFill>
            <a:blip r:embed="rId2"/>
            <a:tile tx="0" ty="0" sx="100000" sy="100000" flip="none" algn="tl"/>
          </a:blipFill>
          <a:ln w="38100" cmpd="thickTh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  </a:t>
            </a:r>
            <a:r>
              <a:rPr lang="pt-BR" sz="2800" dirty="0">
                <a:solidFill>
                  <a:srgbClr val="000000"/>
                </a:solidFill>
              </a:rPr>
              <a:t>O Total das Despesas com Pessoal foi de: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rgbClr val="FF0000"/>
                </a:solidFill>
              </a:rPr>
              <a:t>R$ 9.836.700,83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600" dirty="0">
                <a:solidFill>
                  <a:srgbClr val="000000"/>
                </a:solidFill>
              </a:rPr>
              <a:t>Considerando a Receita Corrente Líquida de: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dirty="0">
                <a:solidFill>
                  <a:srgbClr val="FF0000"/>
                </a:solidFill>
              </a:rPr>
              <a:t>R$ 21.570.499,79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  (-)Emendas Individuais : R$ 475.000,00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600" dirty="0">
                <a:solidFill>
                  <a:srgbClr val="000000"/>
                </a:solidFill>
              </a:rPr>
              <a:t>Receita Corrente Líquida Ajustada: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R$ 21.095.499,79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  Tem-se uma aplicação de:  </a:t>
            </a:r>
            <a:r>
              <a:rPr lang="pt-BR" sz="2400" dirty="0">
                <a:solidFill>
                  <a:srgbClr val="008000"/>
                </a:solidFill>
              </a:rPr>
              <a:t>46,63%</a:t>
            </a:r>
            <a:endParaRPr lang="pt-BR" sz="2800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Assim sendo, o município não ultrapassou os limites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rgbClr val="000000"/>
                </a:solidFill>
              </a:rPr>
              <a:t> impostos pela LRF</a:t>
            </a:r>
            <a:r>
              <a:rPr lang="pt-BR" sz="2000" dirty="0">
                <a:solidFill>
                  <a:srgbClr val="000000"/>
                </a:solidFill>
              </a:rPr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dirty="0">
                <a:solidFill>
                  <a:schemeClr val="bg1"/>
                </a:solidFill>
              </a:rPr>
              <a:t>Alerta</a:t>
            </a:r>
            <a:r>
              <a:rPr lang="pt-BR" sz="1800" dirty="0">
                <a:solidFill>
                  <a:srgbClr val="FF0000"/>
                </a:solidFill>
              </a:rPr>
              <a:t>(48,60%);</a:t>
            </a:r>
            <a:r>
              <a:rPr lang="pt-BR" sz="1800" dirty="0">
                <a:solidFill>
                  <a:schemeClr val="bg1"/>
                </a:solidFill>
              </a:rPr>
              <a:t> Prudencial  </a:t>
            </a:r>
            <a:r>
              <a:rPr lang="pt-BR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(51,30%)   </a:t>
            </a:r>
            <a:r>
              <a:rPr lang="pt-BR" sz="1800" dirty="0">
                <a:solidFill>
                  <a:schemeClr val="bg1"/>
                </a:solidFill>
              </a:rPr>
              <a:t>Máximo </a:t>
            </a:r>
            <a:r>
              <a:rPr lang="pt-BR" sz="18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(54%)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bg1"/>
                </a:solidFill>
              </a:rPr>
              <a:t> 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5B67A92-5CF7-4B36-8760-52774915F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31788"/>
            <a:ext cx="8785225" cy="1009650"/>
          </a:xfrm>
          <a:blipFill>
            <a:blip r:embed="rId2"/>
            <a:tile tx="0" ty="0" sx="100000" sy="100000" flip="none" algn="tl"/>
          </a:blipFill>
          <a:ln w="57150" cmpd="thickThin">
            <a:solidFill>
              <a:srgbClr val="FF9900"/>
            </a:solidFill>
          </a:ln>
        </p:spPr>
        <p:txBody>
          <a:bodyPr/>
          <a:lstStyle/>
          <a:p>
            <a:pPr algn="l" eaLnBrk="1" hangingPunct="1">
              <a:spcAft>
                <a:spcPts val="1200"/>
              </a:spcAft>
              <a:defRPr/>
            </a:pPr>
            <a:r>
              <a:rPr lang="pt-BR" sz="4000" dirty="0"/>
              <a:t>     </a:t>
            </a:r>
            <a:r>
              <a:rPr lang="pt-BR" sz="4000" b="1" dirty="0">
                <a:solidFill>
                  <a:srgbClr val="000000"/>
                </a:solidFill>
              </a:rPr>
              <a:t>b) </a:t>
            </a: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</a:t>
            </a:r>
            <a:r>
              <a:rPr lang="pt-BR" sz="4000" b="1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1EA0F8-44F6-493F-8854-168242B03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484313"/>
            <a:ext cx="8785225" cy="5184775"/>
          </a:xfrm>
          <a:blipFill>
            <a:blip r:embed="rId2"/>
            <a:tile tx="0" ty="0" sx="100000" sy="100000" flip="none" algn="tl"/>
          </a:blipFill>
          <a:ln w="57150">
            <a:solidFill>
              <a:srgbClr val="FF99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olidFill>
                  <a:srgbClr val="1C1C1C"/>
                </a:solidFill>
              </a:rPr>
              <a:t>Total das despesas c/ Pessoal: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3600" dirty="0"/>
              <a:t>           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R$ 715.223,41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/>
              <a:t>          </a:t>
            </a:r>
            <a:r>
              <a:rPr lang="pt-BR" sz="2800" dirty="0">
                <a:solidFill>
                  <a:srgbClr val="1C1C1C"/>
                </a:solidFill>
              </a:rPr>
              <a:t>Percentual de aplicação: 3,39%</a:t>
            </a:r>
            <a:r>
              <a:rPr lang="pt-BR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dirty="0">
                <a:solidFill>
                  <a:srgbClr val="6D3E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Cumpriu-se assim com 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limites impostos pela LRF</a:t>
            </a:r>
            <a:r>
              <a:rPr lang="pt-BR" sz="2400" dirty="0">
                <a:solidFill>
                  <a:srgbClr val="6D3E2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a)LIMITE MÁXIMO: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6%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b)LIMITE PRUDENCIAL: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5,7%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c)LIMITE DE ALERTA: 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5,4%</a:t>
            </a:r>
            <a:endParaRPr lang="pt-BR" sz="24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A12654B4-2A5A-458D-8A7D-7ECA7DB7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3652">
            <a:off x="603250" y="3717925"/>
            <a:ext cx="29733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extLst>
              <a:ext uri="{FF2B5EF4-FFF2-40B4-BE49-F238E27FC236}">
                <a16:creationId xmlns:a16="http://schemas.microsoft.com/office/drawing/2014/main" id="{CBE5710C-7DFF-4067-8F63-09A4361ACCE3}"/>
              </a:ext>
            </a:extLst>
          </p:cNvPr>
          <p:cNvSpPr>
            <a:spLocks noChangeArrowheads="1"/>
          </p:cNvSpPr>
          <p:nvPr/>
        </p:nvSpPr>
        <p:spPr bwMode="auto">
          <a:xfrm rot="279141">
            <a:off x="2768600" y="3282950"/>
            <a:ext cx="4176713" cy="100806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7DAE7FE-68AE-4CBD-A97B-0BDD1EBDB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81087"/>
          </a:xfrm>
          <a:blipFill dpi="0" rotWithShape="1">
            <a:blip r:embed="rId2"/>
            <a:srcRect/>
            <a:tile tx="0" ty="0" sx="100000" sy="100000" flip="none" algn="tl"/>
          </a:blipFill>
          <a:ln w="38100" cap="flat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pt-BR" altLang="pt-BR" sz="2800" b="1">
                <a:solidFill>
                  <a:srgbClr val="FF33CC"/>
                </a:solidFill>
              </a:rPr>
              <a:t>    </a:t>
            </a:r>
            <a:r>
              <a:rPr lang="pt-BR" altLang="pt-BR" sz="2800" b="1">
                <a:solidFill>
                  <a:srgbClr val="000000"/>
                </a:solidFill>
              </a:rPr>
              <a:t>c) CONSOLIDADO: </a:t>
            </a:r>
            <a:br>
              <a:rPr lang="pt-BR" altLang="pt-BR" sz="3600" b="1">
                <a:solidFill>
                  <a:srgbClr val="000000"/>
                </a:solidFill>
              </a:rPr>
            </a:br>
            <a:r>
              <a:rPr lang="pt-BR" altLang="pt-BR" sz="3600" b="1">
                <a:solidFill>
                  <a:srgbClr val="000000"/>
                </a:solidFill>
              </a:rPr>
              <a:t>      </a:t>
            </a:r>
            <a:r>
              <a:rPr lang="pt-BR" altLang="pt-BR" sz="2400" b="1">
                <a:solidFill>
                  <a:srgbClr val="000000"/>
                </a:solidFill>
              </a:rPr>
              <a:t>(PODER EXECUTIVO + PODER LEGISLATIVO)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CEB437-085C-451E-813D-F2470CF0D4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928100" cy="5400675"/>
          </a:xfr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2700" dirty="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Os gastos consolidados com pessoal</a:t>
            </a:r>
          </a:p>
          <a:p>
            <a:pPr algn="ctr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foram de:         </a:t>
            </a:r>
            <a:r>
              <a:rPr lang="pt-BR" altLang="pt-BR" sz="4000" dirty="0">
                <a:solidFill>
                  <a:srgbClr val="000000"/>
                </a:solidFill>
              </a:rPr>
              <a:t>R$ 10.551.924,24.  </a:t>
            </a:r>
          </a:p>
          <a:p>
            <a:pPr algn="ctr" eaLnBrk="1" hangingPunct="1">
              <a:buFontTx/>
              <a:buNone/>
            </a:pPr>
            <a:r>
              <a:rPr lang="pt-BR" altLang="pt-BR" sz="4000" dirty="0">
                <a:solidFill>
                  <a:schemeClr val="tx1"/>
                </a:solidFill>
              </a:rPr>
              <a:t>    </a:t>
            </a:r>
            <a:r>
              <a:rPr lang="pt-BR" altLang="pt-BR" sz="2700" dirty="0">
                <a:solidFill>
                  <a:srgbClr val="000000"/>
                </a:solidFill>
              </a:rPr>
              <a:t>correspondendo a </a:t>
            </a:r>
            <a:r>
              <a:rPr lang="pt-BR" altLang="pt-BR" sz="2700" dirty="0">
                <a:solidFill>
                  <a:srgbClr val="008000"/>
                </a:solidFill>
              </a:rPr>
              <a:t>50,02%</a:t>
            </a:r>
            <a:endParaRPr lang="pt-BR" altLang="pt-BR" sz="5400" dirty="0">
              <a:solidFill>
                <a:srgbClr val="008000"/>
              </a:solidFill>
            </a:endParaRP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Cumpre-se assim os limites: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        Limite Prudencial de 57%;</a:t>
            </a: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        Limite Máximo de </a:t>
            </a:r>
            <a:r>
              <a:rPr lang="pt-BR" altLang="pt-BR" sz="2400" dirty="0">
                <a:solidFill>
                  <a:srgbClr val="000000"/>
                </a:solidFill>
              </a:rPr>
              <a:t>60%;</a:t>
            </a:r>
            <a:endParaRPr lang="pt-BR" altLang="pt-BR" sz="27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endParaRPr lang="pt-BR" altLang="pt-BR" sz="2400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None/>
            </a:pPr>
            <a:r>
              <a:rPr lang="pt-BR" altLang="pt-BR" sz="2700" dirty="0">
                <a:solidFill>
                  <a:srgbClr val="000000"/>
                </a:solidFill>
              </a:rPr>
              <a:t>              </a:t>
            </a:r>
            <a:endParaRPr lang="pt-BR" alt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097B78B-8493-4900-BAE7-3774D4DA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88" y="184150"/>
            <a:ext cx="8864600" cy="1158875"/>
          </a:xfrm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pt-BR" sz="2400" b="1">
                <a:solidFill>
                  <a:srgbClr val="1C1C1C"/>
                </a:solidFill>
              </a:rPr>
              <a:t>                 TRANSFERÊNCIAS FINANCEIRAS </a:t>
            </a:r>
            <a:br>
              <a:rPr lang="pt-BR" altLang="pt-BR" sz="2400" b="1">
                <a:solidFill>
                  <a:srgbClr val="1C1C1C"/>
                </a:solidFill>
              </a:rPr>
            </a:br>
            <a:r>
              <a:rPr lang="pt-BR" altLang="pt-BR" sz="2400" b="1">
                <a:solidFill>
                  <a:srgbClr val="1C1C1C"/>
                </a:solidFill>
              </a:rPr>
              <a:t>          </a:t>
            </a:r>
          </a:p>
        </p:txBody>
      </p:sp>
      <p:pic>
        <p:nvPicPr>
          <p:cNvPr id="29699" name="Picture 29">
            <a:extLst>
              <a:ext uri="{FF2B5EF4-FFF2-40B4-BE49-F238E27FC236}">
                <a16:creationId xmlns:a16="http://schemas.microsoft.com/office/drawing/2014/main" id="{9E9C09A1-2445-4D98-B477-7F0DF72C1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988"/>
            <a:ext cx="788987" cy="7826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29">
            <a:extLst>
              <a:ext uri="{FF2B5EF4-FFF2-40B4-BE49-F238E27FC236}">
                <a16:creationId xmlns:a16="http://schemas.microsoft.com/office/drawing/2014/main" id="{A5028AA4-FD8C-44D3-93D4-AF6609F03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023">
            <a:off x="1487488" y="423863"/>
            <a:ext cx="698500" cy="679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FD6AF5D-D7C5-4977-B57F-AE7B3F642B98}"/>
              </a:ext>
            </a:extLst>
          </p:cNvPr>
          <p:cNvGraphicFramePr>
            <a:graphicFrameLocks noGrp="1"/>
          </p:cNvGraphicFramePr>
          <p:nvPr/>
        </p:nvGraphicFramePr>
        <p:xfrm>
          <a:off x="141288" y="1531938"/>
          <a:ext cx="8864600" cy="5141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CONTA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>
                          <a:effectLst/>
                        </a:rPr>
                        <a:t>TOTAL PREVISTO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TOTAL TRANSFERIDO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kern="1200">
                          <a:effectLst/>
                        </a:rPr>
                        <a:t>DIFERENÇA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FUNDO DA INFÂNCIA E ADOLESCÊNCIA - FIA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R$ 30.000,00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>
                          <a:effectLst/>
                        </a:rPr>
                        <a:t>-R$ 30.000,00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FUNDO DA SAÚDE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>
                          <a:effectLst/>
                        </a:rPr>
                        <a:t>R$ 2.703.221,60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R$ 2.510.152,12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-R$ 193.069,48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FUNDO DA ASSISTÊNCIA SOCIAL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R$ 537.500,00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R$ 568.392,04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>
                          <a:effectLst/>
                        </a:rPr>
                        <a:t>R$ 30.892,04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FUNDO AMBIENTAL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R$ 1.000,00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>
                          <a:effectLst/>
                        </a:rPr>
                        <a:t>R$ 0,00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>
                          <a:effectLst/>
                        </a:rPr>
                        <a:t>-R$ 1.000,00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21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CÂMARA DE VEREADORES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R$ 1.098.000,00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R$ 1.098.000,00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pt-BR" sz="9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dirty="0">
                          <a:effectLst/>
                        </a:rPr>
                        <a:t>R$0,00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2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(devolução de R$ 134.722,40)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kern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06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>
                          <a:effectLst/>
                        </a:rPr>
                        <a:t>TOTAL DE TRANSFERÊNCIAS CONCEDIDADAS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R$ 4.369.721,60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R$ 4.176.544,16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-R$ 193.177,44</a:t>
                      </a:r>
                      <a:endParaRPr lang="pt-BR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>
            <a:extLst>
              <a:ext uri="{FF2B5EF4-FFF2-40B4-BE49-F238E27FC236}">
                <a16:creationId xmlns:a16="http://schemas.microsoft.com/office/drawing/2014/main" id="{7D1E6951-4ECB-4A53-9D34-8938050A0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581525"/>
            <a:ext cx="7273925" cy="1776413"/>
          </a:xfrm>
          <a:prstGeom prst="flowChartAlternateProcess">
            <a:avLst/>
          </a:prstGeom>
          <a:solidFill>
            <a:srgbClr val="B5E9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7470051-5757-4546-AF1F-1D2052BAC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872538" cy="1357313"/>
          </a:xfrm>
          <a:blipFill>
            <a:blip r:embed="rId2"/>
            <a:tile tx="0" ty="0" sx="100000" sy="100000" flip="none" algn="tl"/>
          </a:blipFill>
          <a:ln w="57150" cmpd="dbl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INVESTIMENTOS PARA O MUNICÍPIO</a:t>
            </a:r>
            <a:r>
              <a:rPr lang="pt-BR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342C649-B634-4485-95A9-6C8D9AE305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628775"/>
            <a:ext cx="8893175" cy="504031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rgbClr val="1C1C1C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PREVISÃO DE DESPESAS DE INVESTIMENTO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PARA O EXERCÍCIO DE 2020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+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SUPLEMENTAÇÕES E CRÉDITOS ADICIONAIS =  </a:t>
            </a:r>
            <a:r>
              <a:rPr lang="pt-BR" dirty="0">
                <a:solidFill>
                  <a:srgbClr val="008000"/>
                </a:solidFill>
              </a:rPr>
              <a:t>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R$ 8.329.530,93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t-BR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OS INVESTIMENTOS REALIZADOS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dirty="0">
                <a:solidFill>
                  <a:srgbClr val="000000"/>
                </a:solidFill>
              </a:rPr>
              <a:t>AO TÉRMINO DO 3º QUADRIMESTRE/2020 são de:</a:t>
            </a:r>
            <a:endParaRPr lang="pt-BR" sz="240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R$ 3.043.115,26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dirty="0">
                <a:solidFill>
                  <a:srgbClr val="000000"/>
                </a:solidFill>
              </a:rPr>
              <a:t>correspondendo a: 36,53%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6CD579-C609-4D8E-80B1-F1BE11793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8250" cy="1203325"/>
          </a:xfrm>
          <a:blipFill dpi="0" rotWithShape="1">
            <a:blip r:embed="rId3"/>
            <a:srcRect/>
            <a:tile tx="0" ty="0" sx="100000" sy="100000" flip="none" algn="tl"/>
          </a:blipFill>
          <a:ln w="76200" cmpd="tri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2400" b="1">
                <a:solidFill>
                  <a:schemeClr val="bg2"/>
                </a:solidFill>
              </a:rPr>
              <a:t>LEI ORÇAMENTÁRIA    X    PROGRAMAS DO PPA</a:t>
            </a:r>
          </a:p>
        </p:txBody>
      </p:sp>
      <p:sp>
        <p:nvSpPr>
          <p:cNvPr id="31747" name="Rectangle 12">
            <a:extLst>
              <a:ext uri="{FF2B5EF4-FFF2-40B4-BE49-F238E27FC236}">
                <a16:creationId xmlns:a16="http://schemas.microsoft.com/office/drawing/2014/main" id="{60032244-2985-4A4E-A36D-D777C3AB3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771650"/>
            <a:ext cx="8929688" cy="4464050"/>
          </a:xfrm>
          <a:prstGeom prst="rect">
            <a:avLst/>
          </a:prstGeom>
          <a:noFill/>
          <a:ln w="19050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Os valores orçados na Lei Orçamentária para os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Programas do PPA – Plano Plurianual de Investimentos e alterações orçamentárias para o exercício de 2020 totalizam a importância de:</a:t>
            </a:r>
            <a:r>
              <a:rPr lang="pt-BR" altLang="pt-BR" sz="2000" dirty="0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   </a:t>
            </a:r>
            <a:r>
              <a:rPr lang="pt-BR" altLang="pt-BR" sz="2800" dirty="0">
                <a:solidFill>
                  <a:srgbClr val="FF0000"/>
                </a:solidFill>
              </a:rPr>
              <a:t>R$ 30.437.347,29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Total das despesas liquidadas ficou em:</a:t>
            </a:r>
            <a:endParaRPr lang="pt-BR" altLang="pt-BR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srgbClr val="FF0000"/>
                </a:solidFill>
              </a:rPr>
              <a:t>R$ 23.067.643,72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</a:rPr>
              <a:t>O Saldo final no 3º quadrimestre/2020 registra, portanto:                                       </a:t>
            </a:r>
            <a:r>
              <a:rPr lang="pt-BR" altLang="pt-BR" sz="2800" dirty="0">
                <a:solidFill>
                  <a:srgbClr val="FF0000"/>
                </a:solidFill>
              </a:rPr>
              <a:t>R$ 7.369.703,57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885C9553-0B0D-42AA-A8C6-9F09A058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80375" cy="4827588"/>
          </a:xfrm>
          <a:ln cap="rnd">
            <a:solidFill>
              <a:srgbClr val="99CC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pt-BR" altLang="pt-BR" sz="5400" b="1">
                <a:solidFill>
                  <a:srgbClr val="0000FF"/>
                </a:solidFill>
                <a:latin typeface="Algerian" panose="04020705040A02060702" pitchFamily="82" charset="0"/>
              </a:rPr>
              <a:t>                       </a:t>
            </a:r>
            <a:endParaRPr lang="pt-BR" altLang="pt-BR" sz="28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651" name="AutoShape 8">
            <a:extLst>
              <a:ext uri="{FF2B5EF4-FFF2-40B4-BE49-F238E27FC236}">
                <a16:creationId xmlns:a16="http://schemas.microsoft.com/office/drawing/2014/main" id="{91006256-9866-4636-B6F4-3F5A7C59F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692696"/>
            <a:ext cx="7848872" cy="483536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pt-BR" sz="48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Obrigado !</a:t>
            </a: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Prefeitura Municipal de Agronômica</a:t>
            </a: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pt-BR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</a:rPr>
              <a:t>www.agronomica.sc.gov.br</a:t>
            </a:r>
            <a:endParaRPr lang="pt-BR" b="1" dirty="0">
              <a:solidFill>
                <a:schemeClr val="bg2"/>
              </a:solidFill>
              <a:latin typeface="Arial" charset="0"/>
            </a:endParaRPr>
          </a:p>
          <a:p>
            <a:pPr algn="ctr">
              <a:defRPr/>
            </a:pPr>
            <a:endParaRPr lang="pt-BR" b="1" dirty="0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358525AF-9FA3-4276-8DB2-310F27B5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8A88D82F-F0BE-4524-8699-7F033F74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713788" cy="64325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César Luiz Cunha</a:t>
            </a:r>
            <a:r>
              <a:rPr lang="pt-BR" altLang="pt-BR" sz="3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Prefeito Municipal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Alexandre Duarte Neto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 do Deptº de Administração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Adriano José Vanderlinde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Alberto Aguiar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de Controle Interno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800" b="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09F183D9-825A-4357-9867-4CD5BE59A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628775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pt-BR" altLang="pt-B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68828526-03DA-4097-8FFD-63CC2701F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33375"/>
            <a:ext cx="8712200" cy="6094413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Apresentação: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Adriano José Vanderlinde</a:t>
            </a:r>
            <a:r>
              <a:rPr lang="pt-BR" altLang="pt-BR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b="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altLang="pt-BR" sz="2800" b="0" i="1">
                <a:solidFill>
                  <a:srgbClr val="000000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Contador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3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11C05-92B3-424D-86B0-79DF4C90ABF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0047E-6B06-4A2C-A97F-BC7A668C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  <a:ln w="571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t-BR" sz="3600" b="0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Audiência Pública da Avaliação de Metas Fiscais é um dos mecanismos de controle fiscal inserido na Lei de Responsabilidade Fiscal, que de uma forma genérica, vem tratar da avaliação da receita, despesa e dívidas da Administração.</a:t>
            </a:r>
          </a:p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4DCC47B-E504-4CC4-9AE6-BA7423AAA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2388"/>
            <a:ext cx="9144000" cy="1052513"/>
          </a:xfrm>
          <a:solidFill>
            <a:srgbClr val="C45AB0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br>
              <a:rPr lang="pt-BR" altLang="pt-BR" sz="4000" b="1" u="sng"/>
            </a:br>
            <a:r>
              <a:rPr lang="pt-BR" altLang="pt-BR" sz="4000" b="1">
                <a:solidFill>
                  <a:srgbClr val="000000"/>
                </a:solidFill>
              </a:rPr>
              <a:t>EXIGÊNCIA LEGAL</a:t>
            </a:r>
            <a:br>
              <a:rPr lang="pt-BR" altLang="pt-BR" sz="4000" b="1" u="sng">
                <a:solidFill>
                  <a:srgbClr val="FF00FF"/>
                </a:solidFill>
              </a:rPr>
            </a:br>
            <a:endParaRPr lang="pt-BR" altLang="pt-BR" sz="4000" b="1" u="sng">
              <a:solidFill>
                <a:srgbClr val="FF00FF"/>
              </a:solidFill>
            </a:endParaRPr>
          </a:p>
        </p:txBody>
      </p:sp>
      <p:grpSp>
        <p:nvGrpSpPr>
          <p:cNvPr id="9219" name="Rectangle 3">
            <a:extLst>
              <a:ext uri="{FF2B5EF4-FFF2-40B4-BE49-F238E27FC236}">
                <a16:creationId xmlns:a16="http://schemas.microsoft.com/office/drawing/2014/main" id="{D5C36D42-31B6-4471-B3DF-50004BB353FC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-47625" y="1052513"/>
            <a:ext cx="9191625" cy="5805487"/>
            <a:chOff x="-15" y="918"/>
            <a:chExt cx="5790" cy="3417"/>
          </a:xfrm>
        </p:grpSpPr>
        <p:pic>
          <p:nvPicPr>
            <p:cNvPr id="9220" name="Rectangle 3">
              <a:extLst>
                <a:ext uri="{FF2B5EF4-FFF2-40B4-BE49-F238E27FC236}">
                  <a16:creationId xmlns:a16="http://schemas.microsoft.com/office/drawing/2014/main" id="{DB614CCF-B68A-4BCD-8A71-68A79326E3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918"/>
              <a:ext cx="5790" cy="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4">
              <a:extLst>
                <a:ext uri="{FF2B5EF4-FFF2-40B4-BE49-F238E27FC236}">
                  <a16:creationId xmlns:a16="http://schemas.microsoft.com/office/drawing/2014/main" id="{0617BC47-611A-4D58-A204-378D62D6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" y="1045"/>
              <a:ext cx="5443" cy="313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txBody>
            <a:bodyPr/>
            <a:lstStyle>
              <a:lvl1pPr marL="342900" indent="-3429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tabLst>
                  <a:tab pos="266700" algn="l"/>
                </a:tabLst>
                <a:defRPr sz="4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just" ea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pt-BR" sz="3200" b="1" dirty="0">
                  <a:solidFill>
                    <a:srgbClr val="000000"/>
                  </a:solidFill>
                  <a:cs typeface="Times New Roman" pitchFamily="18" charset="0"/>
                </a:rPr>
                <a:t>O § 4º do artigo 9º da LRF prevê:</a:t>
              </a:r>
            </a:p>
            <a:p>
              <a:pPr algn="ctr" eaLnBrk="1" hangingPunct="1">
                <a:defRPr/>
              </a:pPr>
              <a:endParaRPr lang="pt-BR" sz="1400" b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just" eaLnBrk="1" hangingPunct="1">
                <a:defRPr/>
              </a:pPr>
              <a:r>
                <a:rPr lang="pt-BR" sz="1400" dirty="0">
                  <a:solidFill>
                    <a:srgbClr val="000000"/>
                  </a:solidFill>
                </a:rPr>
                <a:t>      </a:t>
              </a:r>
              <a:r>
                <a:rPr lang="pt-BR" sz="2800" dirty="0">
                  <a:solidFill>
                    <a:srgbClr val="000000"/>
                  </a:solidFill>
                  <a:cs typeface="Times New Roman" pitchFamily="18" charset="0"/>
                </a:rPr>
                <a:t>“Até o final dos meses de maio, setembro e fevereiro, o Poder Executivo demonstrará e avaliará o cumprimento das metas fiscais de cada quadrimestre, em audiência pública na comissão referida no § 1º do art. 166 da CF ou equivalente nas Casas Legislativas estaduais e municipais”.</a:t>
              </a:r>
            </a:p>
            <a:p>
              <a:pPr algn="just" eaLnBrk="1" hangingPunct="1">
                <a:defRPr/>
              </a:pPr>
              <a:r>
                <a:rPr lang="pt-B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algn="just" eaLnBrk="1" hangingPunct="1">
                <a:defRPr/>
              </a:pPr>
              <a:r>
                <a:rPr lang="pt-B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A Audiência Pública é um mecanismo legal decorrente do princípio da publicidade, e visa trazer ao conhecimento da sociedade a forma como o Poder Executivo está gerindo o dinheiro público</a:t>
              </a:r>
              <a:r>
                <a:rPr lang="pt-BR" sz="2400" dirty="0">
                  <a:solidFill>
                    <a:srgbClr val="7030A0"/>
                  </a:solidFill>
                </a:rPr>
                <a:t>.</a:t>
              </a:r>
              <a:endParaRPr lang="pt-BR" sz="2400" dirty="0">
                <a:solidFill>
                  <a:srgbClr val="7030A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1CD7BC6-CF4F-4A19-A3AA-7D09BCD95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96300" cy="1150938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3600" b="1">
                <a:solidFill>
                  <a:srgbClr val="000000"/>
                </a:solidFill>
              </a:rPr>
              <a:t>GASTOS COM SAÚDE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ECB126E-1976-4D64-A437-20C152E37F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569325" cy="5183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t-BR" altLang="pt-BR" sz="2800" dirty="0">
              <a:solidFill>
                <a:srgbClr val="000000"/>
              </a:solidFill>
            </a:endParaRPr>
          </a:p>
          <a:p>
            <a:pPr indent="0" algn="just" eaLnBrk="1" hangingPunct="1">
              <a:buFontTx/>
              <a:buNone/>
            </a:pPr>
            <a:r>
              <a:rPr lang="pt-BR" sz="2800" b="0" dirty="0">
                <a:solidFill>
                  <a:srgbClr val="000000"/>
                </a:solidFill>
              </a:rPr>
              <a:t>      </a:t>
            </a:r>
            <a:r>
              <a:rPr lang="pt-BR" sz="2800" b="0">
                <a:solidFill>
                  <a:srgbClr val="000000"/>
                </a:solidFill>
              </a:rPr>
              <a:t>LC 141/2012 </a:t>
            </a:r>
            <a:r>
              <a:rPr lang="pt-BR" sz="2800" b="0" dirty="0">
                <a:solidFill>
                  <a:srgbClr val="000000"/>
                </a:solidFill>
              </a:rPr>
              <a:t>- Art. 7o Os Municípios e o Distrito Federal aplicarão anualmente em ações e serviços públicos de saúde, no</a:t>
            </a:r>
            <a:br>
              <a:rPr lang="pt-BR" sz="2800" b="0" dirty="0">
                <a:solidFill>
                  <a:srgbClr val="000000"/>
                </a:solidFill>
              </a:rPr>
            </a:br>
            <a:r>
              <a:rPr lang="pt-BR" sz="2800" b="0" dirty="0">
                <a:solidFill>
                  <a:srgbClr val="000000"/>
                </a:solidFill>
              </a:rPr>
              <a:t>mínimo, 15% (quinze por cento) da arrecadação dos impostos a que se refere o art. 156 e dos recursos de que tratam o</a:t>
            </a:r>
            <a:br>
              <a:rPr lang="pt-BR" sz="2800" b="0" dirty="0">
                <a:solidFill>
                  <a:srgbClr val="000000"/>
                </a:solidFill>
              </a:rPr>
            </a:br>
            <a:r>
              <a:rPr lang="pt-BR" sz="2800" b="0" dirty="0">
                <a:solidFill>
                  <a:srgbClr val="000000"/>
                </a:solidFill>
              </a:rPr>
              <a:t>art. 158 e a alínea “b” do inciso I do caput e o § 3º do art. 159, todos da Constituição Federal.</a:t>
            </a:r>
            <a:r>
              <a:rPr lang="pt-BR" sz="2800" dirty="0"/>
              <a:t> </a:t>
            </a:r>
            <a:br>
              <a:rPr lang="pt-BR" sz="2800" dirty="0"/>
            </a:br>
            <a:endParaRPr lang="pt-BR" altLang="pt-BR" sz="2600" dirty="0">
              <a:solidFill>
                <a:srgbClr val="000000"/>
              </a:solidFill>
            </a:endParaRPr>
          </a:p>
        </p:txBody>
      </p:sp>
      <p:sp>
        <p:nvSpPr>
          <p:cNvPr id="10244" name="Rectangle 9">
            <a:extLst>
              <a:ext uri="{FF2B5EF4-FFF2-40B4-BE49-F238E27FC236}">
                <a16:creationId xmlns:a16="http://schemas.microsoft.com/office/drawing/2014/main" id="{EFA5940A-C617-4725-91C6-7BC95939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84763"/>
            <a:ext cx="1728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48B2CBA-1D15-4D27-ADC2-6B482A9EB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122238"/>
            <a:ext cx="8567738" cy="863600"/>
          </a:xfr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pt-BR" altLang="pt-BR" sz="3600" b="1">
                <a:solidFill>
                  <a:srgbClr val="000000"/>
                </a:solidFill>
              </a:rPr>
              <a:t>RECEITAS / Saúde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45EC759-005B-4338-9F8E-D8C9694B7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275" y="1155700"/>
            <a:ext cx="8569325" cy="5473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tabLst>
                <a:tab pos="160020" algn="l"/>
                <a:tab pos="274320" algn="l"/>
                <a:tab pos="4114800" algn="l"/>
              </a:tabLst>
              <a:defRPr/>
            </a:pPr>
            <a:r>
              <a:rPr lang="pt-BR" sz="2800" dirty="0">
                <a:solidFill>
                  <a:srgbClr val="000000"/>
                </a:solidFill>
              </a:rPr>
              <a:t>                                                                                  </a:t>
            </a:r>
          </a:p>
          <a:p>
            <a:pPr marL="0" indent="0" algn="just">
              <a:lnSpc>
                <a:spcPct val="200000"/>
              </a:lnSpc>
              <a:buFontTx/>
              <a:buNone/>
              <a:tabLst>
                <a:tab pos="449580" algn="l"/>
                <a:tab pos="571500" algn="l"/>
                <a:tab pos="4114800" algn="l"/>
              </a:tabLst>
              <a:defRPr/>
            </a:pPr>
            <a:endParaRPr lang="pt-BR" sz="1600" b="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79705" algn="just">
              <a:lnSpc>
                <a:spcPct val="200000"/>
              </a:lnSpc>
              <a:tabLst>
                <a:tab pos="160020" algn="l"/>
                <a:tab pos="274320" algn="l"/>
                <a:tab pos="4114800" algn="l"/>
              </a:tabLst>
              <a:defRPr/>
            </a:pPr>
            <a:endParaRPr lang="pt-BR" sz="1600" b="0" dirty="0">
              <a:solidFill>
                <a:srgbClr val="000000"/>
              </a:solidFill>
            </a:endParaRPr>
          </a:p>
        </p:txBody>
      </p:sp>
      <p:sp>
        <p:nvSpPr>
          <p:cNvPr id="11268" name="Rectangle 9">
            <a:extLst>
              <a:ext uri="{FF2B5EF4-FFF2-40B4-BE49-F238E27FC236}">
                <a16:creationId xmlns:a16="http://schemas.microsoft.com/office/drawing/2014/main" id="{541DF684-836B-43FF-8044-D687A02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84763"/>
            <a:ext cx="1728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har char="•"/>
              <a:defRPr sz="3200" b="1">
                <a:solidFill>
                  <a:srgbClr val="FF66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4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8E276B-7206-42C8-92D2-8F56DF1F4CCF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1155700"/>
          <a:ext cx="8740775" cy="5473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9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6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Receitas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  R$</a:t>
                      </a: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IPTU...............................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ITBI................................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Imposto ISS..................................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60020" algn="l"/>
                          <a:tab pos="27432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Resultante do IRRF.............................................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Receita de </a:t>
                      </a:r>
                      <a:r>
                        <a:rPr lang="pt-BR" sz="1600" dirty="0" err="1">
                          <a:solidFill>
                            <a:srgbClr val="000000"/>
                          </a:solidFill>
                          <a:effectLst/>
                        </a:rPr>
                        <a:t>Transf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. Constitucionais e legais.......................       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160020" algn="l"/>
                          <a:tab pos="27432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(Cota-parte FPM, ITR, IPVA, ICMS, IPI-Exportação)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endParaRPr lang="pt-BR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Total de Receitas de Impostos e transferências legais. 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540.328,71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300.460,91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</a:rPr>
                        <a:t>908.572,91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444.542,21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13.722.611,28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_____________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449580" algn="l"/>
                          <a:tab pos="571500" algn="l"/>
                          <a:tab pos="4114800" algn="l"/>
                        </a:tabLst>
                      </a:pPr>
                      <a:endParaRPr lang="pt-BR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15.916.516,02</a:t>
                      </a:r>
                    </a:p>
                  </a:txBody>
                  <a:tcPr marL="68585" marR="6858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A3CE2-D164-4E67-A949-D60DD131B1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pt-BR" altLang="pt-BR" b="1" dirty="0">
                <a:solidFill>
                  <a:srgbClr val="000000"/>
                </a:solidFill>
              </a:rPr>
              <a:t>DESPESAS / Saúde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43D2E8-979D-463B-BDD8-9F6B81AD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  <a:solidFill>
            <a:schemeClr val="tx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Total das Despesas c/Recursos Vinculados: </a:t>
            </a:r>
          </a:p>
          <a:p>
            <a:pPr marL="0" indent="0" algn="ctr">
              <a:buFontTx/>
              <a:buNone/>
              <a:defRPr/>
            </a:pPr>
            <a:r>
              <a:rPr lang="pt-BR" sz="2000" dirty="0">
                <a:solidFill>
                  <a:srgbClr val="FF0000"/>
                </a:solidFill>
              </a:rPr>
              <a:t>R$ 1.662.169,50</a:t>
            </a:r>
          </a:p>
          <a:p>
            <a:pPr marL="0" indent="0" algn="ctr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</a:rPr>
              <a:t>Total das Despesas c/ Recursos Próprios em Ações e Serviços Públicos de Saúde:  </a:t>
            </a:r>
          </a:p>
          <a:p>
            <a:pPr marL="0" indent="0" algn="ctr">
              <a:buFontTx/>
              <a:buNone/>
              <a:defRPr/>
            </a:pPr>
            <a:r>
              <a:rPr lang="pt-BR" sz="2000" dirty="0">
                <a:solidFill>
                  <a:srgbClr val="FF0000"/>
                </a:solidFill>
              </a:rPr>
              <a:t>   R$ 2.445.119,69</a:t>
            </a:r>
          </a:p>
          <a:p>
            <a:pPr marL="0" indent="0" algn="ctr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 Black" pitchFamily="34" charset="0"/>
              </a:rPr>
              <a:t>Restos a Pagar Inscritos no Exercício 2019</a:t>
            </a:r>
          </a:p>
          <a:p>
            <a:pPr marL="0" indent="0" algn="just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 Black" pitchFamily="34" charset="0"/>
              </a:rPr>
              <a:t>Processados.................................R$ 48.619,50</a:t>
            </a:r>
          </a:p>
          <a:p>
            <a:pPr marL="0" indent="0" algn="just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 Black" pitchFamily="34" charset="0"/>
              </a:rPr>
              <a:t>Não Processados..........................R$ 42.384,11</a:t>
            </a:r>
          </a:p>
          <a:p>
            <a:pPr marL="0" indent="0" algn="just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 Black" pitchFamily="34" charset="0"/>
              </a:rPr>
              <a:t>Pagos.............................................(R$ 80.630,72)</a:t>
            </a:r>
          </a:p>
          <a:p>
            <a:pPr marL="0" indent="0" algn="just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 Black" pitchFamily="34" charset="0"/>
              </a:rPr>
              <a:t>Cancelados....................................(R$ 10.372,89)</a:t>
            </a:r>
          </a:p>
          <a:p>
            <a:pPr marL="0" indent="0" algn="just">
              <a:buFontTx/>
              <a:buNone/>
              <a:defRPr/>
            </a:pPr>
            <a:r>
              <a:rPr lang="pt-BR" sz="2000" dirty="0">
                <a:solidFill>
                  <a:srgbClr val="000000"/>
                </a:solidFill>
                <a:latin typeface="Arial Black" pitchFamily="34" charset="0"/>
              </a:rPr>
              <a:t>Saldo...............................................R$ 0,00</a:t>
            </a:r>
          </a:p>
          <a:p>
            <a:pPr marL="0" indent="0">
              <a:buFontTx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sign padrão">
  <a:themeElements>
    <a:clrScheme name="Design padrão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30766</TotalTime>
  <Words>1590</Words>
  <Application>Microsoft Office PowerPoint</Application>
  <PresentationFormat>Apresentação na tela (4:3)</PresentationFormat>
  <Paragraphs>290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1" baseType="lpstr">
      <vt:lpstr>Algerian</vt:lpstr>
      <vt:lpstr>Arial</vt:lpstr>
      <vt:lpstr>Arial Black</vt:lpstr>
      <vt:lpstr>Bodoni MT Black</vt:lpstr>
      <vt:lpstr>Britannic Bold</vt:lpstr>
      <vt:lpstr>Calibri</vt:lpstr>
      <vt:lpstr>Gautami</vt:lpstr>
      <vt:lpstr>Miriam</vt:lpstr>
      <vt:lpstr>Times New Roman</vt:lpstr>
      <vt:lpstr>Verdana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CONTROLE FISCAL</vt:lpstr>
      <vt:lpstr> EXIGÊNCIA LEGAL </vt:lpstr>
      <vt:lpstr>GASTOS COM SAÚDE</vt:lpstr>
      <vt:lpstr>RECEITAS / Saúde</vt:lpstr>
      <vt:lpstr>DESPESAS / Saúde</vt:lpstr>
      <vt:lpstr>APLICAÇÃO EM AÇÕES E SERVIÇOS PÚBLICOS DE SAÚDE NO 3º QUADRIMESTRE/2020</vt:lpstr>
      <vt:lpstr>“GASTOS COM O ENSINO“</vt:lpstr>
      <vt:lpstr>“Aplicação em educação“</vt:lpstr>
      <vt:lpstr>“Aplicação em educação  “</vt:lpstr>
      <vt:lpstr>MÍNIMO DE 60% DO FUNDEB NA REMUNERAÇÃO DOS PROFISSIONAIS DO MAGISTÉRIO</vt:lpstr>
      <vt:lpstr>    Receitas Recebidas do FUNDEB:   R$ 2.351.139,51 </vt:lpstr>
      <vt:lpstr>MÍNIMO DE 60% DO FUNDEB NA REMUNERAÇÃO DOS PROFISSIONAIS DO MAGISTÉRIO</vt:lpstr>
      <vt:lpstr>Mínimo de 60% do FUNDEB na remuneração dos  Profissionais do Magistério</vt:lpstr>
      <vt:lpstr>Apresentação do PowerPoint</vt:lpstr>
      <vt:lpstr>  </vt:lpstr>
      <vt:lpstr>  </vt:lpstr>
      <vt:lpstr>RECEITA CORRENTE LÍQUIDA</vt:lpstr>
      <vt:lpstr>GASTOS COM PESSOAL </vt:lpstr>
      <vt:lpstr>    a) PODER EXECUTIVO: </vt:lpstr>
      <vt:lpstr>     b) PODER LEGISLATIVO:</vt:lpstr>
      <vt:lpstr>    c) CONSOLIDADO:        (PODER EXECUTIVO + PODER LEGISLATIVO)</vt:lpstr>
      <vt:lpstr>                 TRANSFERÊNCIAS FINANCEIRAS            </vt:lpstr>
      <vt:lpstr>INVESTIMENTOS PARA O MUNICÍPIO </vt:lpstr>
      <vt:lpstr>LEI ORÇAMENTÁRIA    X    PROGRAMAS DO PPA</vt:lpstr>
      <vt:lpstr>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Jorge Alberto</cp:lastModifiedBy>
  <cp:revision>916</cp:revision>
  <cp:lastPrinted>2020-06-08T11:16:05Z</cp:lastPrinted>
  <dcterms:created xsi:type="dcterms:W3CDTF">2010-01-11T09:35:47Z</dcterms:created>
  <dcterms:modified xsi:type="dcterms:W3CDTF">2021-03-08T16:29:39Z</dcterms:modified>
</cp:coreProperties>
</file>