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0" r:id="rId9"/>
    <p:sldId id="261" r:id="rId10"/>
    <p:sldId id="262" r:id="rId11"/>
    <p:sldId id="263" r:id="rId12"/>
    <p:sldId id="264" r:id="rId13"/>
    <p:sldId id="265" r:id="rId14"/>
    <p:sldId id="266" r:id="rId15"/>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guide id="3" pos="278" userDrawn="1">
          <p15:clr>
            <a:srgbClr val="A4A3A4"/>
          </p15:clr>
        </p15:guide>
        <p15:guide id="4" pos="4065" userDrawn="1">
          <p15:clr>
            <a:srgbClr val="A4A3A4"/>
          </p15:clr>
        </p15:guide>
        <p15:guide id="5" orient="horz" pos="8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731D"/>
    <a:srgbClr val="2C7B3F"/>
    <a:srgbClr val="427E39"/>
    <a:srgbClr val="276237"/>
    <a:srgbClr val="F3E128"/>
    <a:srgbClr val="3B69BB"/>
    <a:srgbClr val="EC7728"/>
    <a:srgbClr val="EB6E19"/>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80" d="100"/>
          <a:sy n="80" d="100"/>
        </p:scale>
        <p:origin x="1710" y="78"/>
      </p:cViewPr>
      <p:guideLst>
        <p:guide orient="horz" pos="3120"/>
        <p:guide pos="2160"/>
        <p:guide pos="278"/>
        <p:guide pos="4065"/>
        <p:guide orient="horz" pos="80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eia Silveira Moraes" userId="S::mineia.moraes@sc.sebrae.com.br::86ffa618-411e-4f3f-93c3-52699e07ab76" providerId="AD" clId="Web-{4F74B629-0633-BBAE-AC4D-59580B85655C}"/>
    <pc:docChg chg="mod modMainMaster">
      <pc:chgData name="Mineia Silveira Moraes" userId="S::mineia.moraes@sc.sebrae.com.br::86ffa618-411e-4f3f-93c3-52699e07ab76" providerId="AD" clId="Web-{4F74B629-0633-BBAE-AC4D-59580B85655C}" dt="2023-03-09T14:09:07.099" v="1" actId="33475"/>
      <pc:docMkLst>
        <pc:docMk/>
      </pc:docMkLst>
      <pc:sldMasterChg chg="addSp">
        <pc:chgData name="Mineia Silveira Moraes" userId="S::mineia.moraes@sc.sebrae.com.br::86ffa618-411e-4f3f-93c3-52699e07ab76" providerId="AD" clId="Web-{4F74B629-0633-BBAE-AC4D-59580B85655C}" dt="2023-03-09T14:09:07.099" v="0" actId="33475"/>
        <pc:sldMasterMkLst>
          <pc:docMk/>
          <pc:sldMasterMk cId="2584660106" sldId="2147483660"/>
        </pc:sldMasterMkLst>
        <pc:spChg chg="add">
          <ac:chgData name="Mineia Silveira Moraes" userId="S::mineia.moraes@sc.sebrae.com.br::86ffa618-411e-4f3f-93c3-52699e07ab76" providerId="AD" clId="Web-{4F74B629-0633-BBAE-AC4D-59580B85655C}" dt="2023-03-09T14:09:07.099" v="0" actId="33475"/>
          <ac:spMkLst>
            <pc:docMk/>
            <pc:sldMasterMk cId="2584660106" sldId="2147483660"/>
            <ac:spMk id="8" creationId="{071435BA-D772-810A-55EB-2FC62BE15251}"/>
          </ac:spMkLst>
        </pc:spChg>
      </pc:sldMasterChg>
    </pc:docChg>
  </pc:docChgLst>
  <pc:docChgLst>
    <pc:chgData name="BRUNA FERNANDA DE OLIVEIRA" userId="0dc91fe58acdd425" providerId="LiveId" clId="{F939F96D-6DC0-450A-A962-9D3315A1ABC9}"/>
    <pc:docChg chg="modSld">
      <pc:chgData name="BRUNA FERNANDA DE OLIVEIRA" userId="0dc91fe58acdd425" providerId="LiveId" clId="{F939F96D-6DC0-450A-A962-9D3315A1ABC9}" dt="2024-05-08T19:11:54.089" v="3" actId="20577"/>
      <pc:docMkLst>
        <pc:docMk/>
      </pc:docMkLst>
      <pc:sldChg chg="modSp mod">
        <pc:chgData name="BRUNA FERNANDA DE OLIVEIRA" userId="0dc91fe58acdd425" providerId="LiveId" clId="{F939F96D-6DC0-450A-A962-9D3315A1ABC9}" dt="2024-05-08T19:11:54.089" v="3" actId="20577"/>
        <pc:sldMkLst>
          <pc:docMk/>
          <pc:sldMk cId="3231594867" sldId="258"/>
        </pc:sldMkLst>
        <pc:spChg chg="mod">
          <ac:chgData name="BRUNA FERNANDA DE OLIVEIRA" userId="0dc91fe58acdd425" providerId="LiveId" clId="{F939F96D-6DC0-450A-A962-9D3315A1ABC9}" dt="2024-05-08T19:11:54.089" v="3" actId="20577"/>
          <ac:spMkLst>
            <pc:docMk/>
            <pc:sldMk cId="3231594867" sldId="258"/>
            <ac:spMk id="10" creationId="{816446DC-2F2A-4BBF-BD78-FE430AA038FA}"/>
          </ac:spMkLst>
        </pc:spChg>
      </pc:sldChg>
    </pc:docChg>
  </pc:docChgLst>
  <pc:docChgLst>
    <pc:chgData name="barbara" userId="S::barbara_barbaraconsultora.com#ext#@sebraepr.onmicrosoft.com::8a70fd35-bd86-4816-9337-03a9054ffb83" providerId="AD" clId="Web-{63C2361F-E1B5-C034-9C0E-1F06A5F4655A}"/>
    <pc:docChg chg="modSld">
      <pc:chgData name="barbara" userId="S::barbara_barbaraconsultora.com#ext#@sebraepr.onmicrosoft.com::8a70fd35-bd86-4816-9337-03a9054ffb83" providerId="AD" clId="Web-{63C2361F-E1B5-C034-9C0E-1F06A5F4655A}" dt="2023-03-16T18:19:24.773" v="232" actId="20577"/>
      <pc:docMkLst>
        <pc:docMk/>
      </pc:docMkLst>
      <pc:sldChg chg="addSp delSp modSp">
        <pc:chgData name="barbara" userId="S::barbara_barbaraconsultora.com#ext#@sebraepr.onmicrosoft.com::8a70fd35-bd86-4816-9337-03a9054ffb83" providerId="AD" clId="Web-{63C2361F-E1B5-C034-9C0E-1F06A5F4655A}" dt="2023-03-16T18:10:06.915" v="28" actId="1076"/>
        <pc:sldMkLst>
          <pc:docMk/>
          <pc:sldMk cId="396463175" sldId="256"/>
        </pc:sldMkLst>
        <pc:spChg chg="add mod">
          <ac:chgData name="barbara" userId="S::barbara_barbaraconsultora.com#ext#@sebraepr.onmicrosoft.com::8a70fd35-bd86-4816-9337-03a9054ffb83" providerId="AD" clId="Web-{63C2361F-E1B5-C034-9C0E-1F06A5F4655A}" dt="2023-03-16T18:10:06.915" v="28" actId="1076"/>
          <ac:spMkLst>
            <pc:docMk/>
            <pc:sldMk cId="396463175" sldId="256"/>
            <ac:spMk id="2" creationId="{450A0236-3EF0-C960-C6CD-D31262D4F3D4}"/>
          </ac:spMkLst>
        </pc:spChg>
        <pc:spChg chg="mod">
          <ac:chgData name="barbara" userId="S::barbara_barbaraconsultora.com#ext#@sebraepr.onmicrosoft.com::8a70fd35-bd86-4816-9337-03a9054ffb83" providerId="AD" clId="Web-{63C2361F-E1B5-C034-9C0E-1F06A5F4655A}" dt="2023-03-16T18:09:31.976" v="15" actId="1076"/>
          <ac:spMkLst>
            <pc:docMk/>
            <pc:sldMk cId="396463175" sldId="256"/>
            <ac:spMk id="13" creationId="{D73A6009-B5AB-4EC8-B3C7-03767948B7CD}"/>
          </ac:spMkLst>
        </pc:spChg>
        <pc:spChg chg="mod">
          <ac:chgData name="barbara" userId="S::barbara_barbaraconsultora.com#ext#@sebraepr.onmicrosoft.com::8a70fd35-bd86-4816-9337-03a9054ffb83" providerId="AD" clId="Web-{63C2361F-E1B5-C034-9C0E-1F06A5F4655A}" dt="2023-03-16T18:09:08.210" v="1" actId="20577"/>
          <ac:spMkLst>
            <pc:docMk/>
            <pc:sldMk cId="396463175" sldId="256"/>
            <ac:spMk id="28" creationId="{7470AB3C-0A60-4074-BFDC-79CDB46AC510}"/>
          </ac:spMkLst>
        </pc:spChg>
        <pc:picChg chg="del">
          <ac:chgData name="barbara" userId="S::barbara_barbaraconsultora.com#ext#@sebraepr.onmicrosoft.com::8a70fd35-bd86-4816-9337-03a9054ffb83" providerId="AD" clId="Web-{63C2361F-E1B5-C034-9C0E-1F06A5F4655A}" dt="2023-03-16T18:09:37.367" v="16"/>
          <ac:picMkLst>
            <pc:docMk/>
            <pc:sldMk cId="396463175" sldId="256"/>
            <ac:picMk id="15" creationId="{BFCA8589-A539-4393-AE6A-E1811768E36F}"/>
          </ac:picMkLst>
        </pc:picChg>
      </pc:sldChg>
      <pc:sldChg chg="addSp delSp modSp">
        <pc:chgData name="barbara" userId="S::barbara_barbaraconsultora.com#ext#@sebraepr.onmicrosoft.com::8a70fd35-bd86-4816-9337-03a9054ffb83" providerId="AD" clId="Web-{63C2361F-E1B5-C034-9C0E-1F06A5F4655A}" dt="2023-03-16T18:10:18.946" v="31" actId="1076"/>
        <pc:sldMkLst>
          <pc:docMk/>
          <pc:sldMk cId="1669249276" sldId="257"/>
        </pc:sldMkLst>
        <pc:spChg chg="add mod">
          <ac:chgData name="barbara" userId="S::barbara_barbaraconsultora.com#ext#@sebraepr.onmicrosoft.com::8a70fd35-bd86-4816-9337-03a9054ffb83" providerId="AD" clId="Web-{63C2361F-E1B5-C034-9C0E-1F06A5F4655A}" dt="2023-03-16T18:10:18.946" v="31" actId="1076"/>
          <ac:spMkLst>
            <pc:docMk/>
            <pc:sldMk cId="1669249276" sldId="257"/>
            <ac:spMk id="4" creationId="{41AC3B41-35DC-E564-80B6-62DF52A3FCCF}"/>
          </ac:spMkLst>
        </pc:spChg>
        <pc:picChg chg="del">
          <ac:chgData name="barbara" userId="S::barbara_barbaraconsultora.com#ext#@sebraepr.onmicrosoft.com::8a70fd35-bd86-4816-9337-03a9054ffb83" providerId="AD" clId="Web-{63C2361F-E1B5-C034-9C0E-1F06A5F4655A}" dt="2023-03-16T18:10:13.868" v="29"/>
          <ac:picMkLst>
            <pc:docMk/>
            <pc:sldMk cId="1669249276" sldId="257"/>
            <ac:picMk id="3" creationId="{ED3B12B4-B934-478B-BC44-6D9F2E07D550}"/>
          </ac:picMkLst>
        </pc:picChg>
      </pc:sldChg>
      <pc:sldChg chg="addSp delSp modSp">
        <pc:chgData name="barbara" userId="S::barbara_barbaraconsultora.com#ext#@sebraepr.onmicrosoft.com::8a70fd35-bd86-4816-9337-03a9054ffb83" providerId="AD" clId="Web-{63C2361F-E1B5-C034-9C0E-1F06A5F4655A}" dt="2023-03-16T18:11:45.152" v="69" actId="20577"/>
        <pc:sldMkLst>
          <pc:docMk/>
          <pc:sldMk cId="3231594867" sldId="258"/>
        </pc:sldMkLst>
        <pc:spChg chg="add mod">
          <ac:chgData name="barbara" userId="S::barbara_barbaraconsultora.com#ext#@sebraepr.onmicrosoft.com::8a70fd35-bd86-4816-9337-03a9054ffb83" providerId="AD" clId="Web-{63C2361F-E1B5-C034-9C0E-1F06A5F4655A}" dt="2023-03-16T18:10:40.306" v="34" actId="1076"/>
          <ac:spMkLst>
            <pc:docMk/>
            <pc:sldMk cId="3231594867" sldId="258"/>
            <ac:spMk id="3" creationId="{A51C259A-631C-4223-FED1-3DEF49438544}"/>
          </ac:spMkLst>
        </pc:spChg>
        <pc:spChg chg="mod">
          <ac:chgData name="barbara" userId="S::barbara_barbaraconsultora.com#ext#@sebraepr.onmicrosoft.com::8a70fd35-bd86-4816-9337-03a9054ffb83" providerId="AD" clId="Web-{63C2361F-E1B5-C034-9C0E-1F06A5F4655A}" dt="2023-03-16T18:11:45.152" v="69" actId="20577"/>
          <ac:spMkLst>
            <pc:docMk/>
            <pc:sldMk cId="3231594867" sldId="258"/>
            <ac:spMk id="20" creationId="{EC75AB4A-6B26-4190-BCC2-25F0A68C5357}"/>
          </ac:spMkLst>
        </pc:spChg>
        <pc:picChg chg="del">
          <ac:chgData name="barbara" userId="S::barbara_barbaraconsultora.com#ext#@sebraepr.onmicrosoft.com::8a70fd35-bd86-4816-9337-03a9054ffb83" providerId="AD" clId="Web-{63C2361F-E1B5-C034-9C0E-1F06A5F4655A}" dt="2023-03-16T18:10:35.806" v="32"/>
          <ac:picMkLst>
            <pc:docMk/>
            <pc:sldMk cId="3231594867" sldId="258"/>
            <ac:picMk id="17" creationId="{EB0DAF32-99EF-4107-B1C8-E325FF086352}"/>
          </ac:picMkLst>
        </pc:picChg>
      </pc:sldChg>
      <pc:sldChg chg="addSp delSp">
        <pc:chgData name="barbara" userId="S::barbara_barbaraconsultora.com#ext#@sebraepr.onmicrosoft.com::8a70fd35-bd86-4816-9337-03a9054ffb83" providerId="AD" clId="Web-{63C2361F-E1B5-C034-9C0E-1F06A5F4655A}" dt="2023-03-16T18:11:56.308" v="71"/>
        <pc:sldMkLst>
          <pc:docMk/>
          <pc:sldMk cId="1124841381" sldId="259"/>
        </pc:sldMkLst>
        <pc:spChg chg="add">
          <ac:chgData name="barbara" userId="S::barbara_barbaraconsultora.com#ext#@sebraepr.onmicrosoft.com::8a70fd35-bd86-4816-9337-03a9054ffb83" providerId="AD" clId="Web-{63C2361F-E1B5-C034-9C0E-1F06A5F4655A}" dt="2023-03-16T18:11:56.308" v="71"/>
          <ac:spMkLst>
            <pc:docMk/>
            <pc:sldMk cId="1124841381" sldId="259"/>
            <ac:spMk id="3" creationId="{33AF84B8-002C-8FE4-AEFE-D30D16C936BE}"/>
          </ac:spMkLst>
        </pc:spChg>
        <pc:picChg chg="del">
          <ac:chgData name="barbara" userId="S::barbara_barbaraconsultora.com#ext#@sebraepr.onmicrosoft.com::8a70fd35-bd86-4816-9337-03a9054ffb83" providerId="AD" clId="Web-{63C2361F-E1B5-C034-9C0E-1F06A5F4655A}" dt="2023-03-16T18:11:55.543" v="70"/>
          <ac:picMkLst>
            <pc:docMk/>
            <pc:sldMk cId="1124841381" sldId="259"/>
            <ac:picMk id="18" creationId="{BD069839-C3BC-43E9-A132-9E865E41C776}"/>
          </ac:picMkLst>
        </pc:picChg>
      </pc:sldChg>
      <pc:sldChg chg="addSp delSp">
        <pc:chgData name="barbara" userId="S::barbara_barbaraconsultora.com#ext#@sebraepr.onmicrosoft.com::8a70fd35-bd86-4816-9337-03a9054ffb83" providerId="AD" clId="Web-{63C2361F-E1B5-C034-9C0E-1F06A5F4655A}" dt="2023-03-16T18:12:41.356" v="73"/>
        <pc:sldMkLst>
          <pc:docMk/>
          <pc:sldMk cId="1830952860" sldId="260"/>
        </pc:sldMkLst>
        <pc:spChg chg="add">
          <ac:chgData name="barbara" userId="S::barbara_barbaraconsultora.com#ext#@sebraepr.onmicrosoft.com::8a70fd35-bd86-4816-9337-03a9054ffb83" providerId="AD" clId="Web-{63C2361F-E1B5-C034-9C0E-1F06A5F4655A}" dt="2023-03-16T18:12:41.356" v="73"/>
          <ac:spMkLst>
            <pc:docMk/>
            <pc:sldMk cId="1830952860" sldId="260"/>
            <ac:spMk id="3" creationId="{B685C8A9-7A08-FC85-0A6A-9F76940CFF76}"/>
          </ac:spMkLst>
        </pc:spChg>
        <pc:picChg chg="del">
          <ac:chgData name="barbara" userId="S::barbara_barbaraconsultora.com#ext#@sebraepr.onmicrosoft.com::8a70fd35-bd86-4816-9337-03a9054ffb83" providerId="AD" clId="Web-{63C2361F-E1B5-C034-9C0E-1F06A5F4655A}" dt="2023-03-16T18:12:39.919" v="72"/>
          <ac:picMkLst>
            <pc:docMk/>
            <pc:sldMk cId="1830952860" sldId="260"/>
            <ac:picMk id="11" creationId="{E53B782B-D02B-4EEC-B4F5-B6C9808A69F2}"/>
          </ac:picMkLst>
        </pc:picChg>
      </pc:sldChg>
      <pc:sldChg chg="addSp delSp">
        <pc:chgData name="barbara" userId="S::barbara_barbaraconsultora.com#ext#@sebraepr.onmicrosoft.com::8a70fd35-bd86-4816-9337-03a9054ffb83" providerId="AD" clId="Web-{63C2361F-E1B5-C034-9C0E-1F06A5F4655A}" dt="2023-03-16T18:12:53.216" v="75"/>
        <pc:sldMkLst>
          <pc:docMk/>
          <pc:sldMk cId="1019536577" sldId="261"/>
        </pc:sldMkLst>
        <pc:spChg chg="add">
          <ac:chgData name="barbara" userId="S::barbara_barbaraconsultora.com#ext#@sebraepr.onmicrosoft.com::8a70fd35-bd86-4816-9337-03a9054ffb83" providerId="AD" clId="Web-{63C2361F-E1B5-C034-9C0E-1F06A5F4655A}" dt="2023-03-16T18:12:53.216" v="75"/>
          <ac:spMkLst>
            <pc:docMk/>
            <pc:sldMk cId="1019536577" sldId="261"/>
            <ac:spMk id="3" creationId="{AB9529A4-98EB-A11A-7D53-CE4EDC857B74}"/>
          </ac:spMkLst>
        </pc:spChg>
        <pc:picChg chg="del">
          <ac:chgData name="barbara" userId="S::barbara_barbaraconsultora.com#ext#@sebraepr.onmicrosoft.com::8a70fd35-bd86-4816-9337-03a9054ffb83" providerId="AD" clId="Web-{63C2361F-E1B5-C034-9C0E-1F06A5F4655A}" dt="2023-03-16T18:12:52.013" v="74"/>
          <ac:picMkLst>
            <pc:docMk/>
            <pc:sldMk cId="1019536577" sldId="261"/>
            <ac:picMk id="9" creationId="{90683D5F-A0D4-4EDD-8CFD-0602C35ED834}"/>
          </ac:picMkLst>
        </pc:picChg>
      </pc:sldChg>
      <pc:sldChg chg="addSp delSp">
        <pc:chgData name="barbara" userId="S::barbara_barbaraconsultora.com#ext#@sebraepr.onmicrosoft.com::8a70fd35-bd86-4816-9337-03a9054ffb83" providerId="AD" clId="Web-{63C2361F-E1B5-C034-9C0E-1F06A5F4655A}" dt="2023-03-16T18:13:12.732" v="77"/>
        <pc:sldMkLst>
          <pc:docMk/>
          <pc:sldMk cId="2085816388" sldId="262"/>
        </pc:sldMkLst>
        <pc:spChg chg="add">
          <ac:chgData name="barbara" userId="S::barbara_barbaraconsultora.com#ext#@sebraepr.onmicrosoft.com::8a70fd35-bd86-4816-9337-03a9054ffb83" providerId="AD" clId="Web-{63C2361F-E1B5-C034-9C0E-1F06A5F4655A}" dt="2023-03-16T18:13:12.732" v="77"/>
          <ac:spMkLst>
            <pc:docMk/>
            <pc:sldMk cId="2085816388" sldId="262"/>
            <ac:spMk id="3" creationId="{3FBE3E14-EA93-8136-2527-CDC7D6F65692}"/>
          </ac:spMkLst>
        </pc:spChg>
        <pc:picChg chg="del">
          <ac:chgData name="barbara" userId="S::barbara_barbaraconsultora.com#ext#@sebraepr.onmicrosoft.com::8a70fd35-bd86-4816-9337-03a9054ffb83" providerId="AD" clId="Web-{63C2361F-E1B5-C034-9C0E-1F06A5F4655A}" dt="2023-03-16T18:13:11.248" v="76"/>
          <ac:picMkLst>
            <pc:docMk/>
            <pc:sldMk cId="2085816388" sldId="262"/>
            <ac:picMk id="13" creationId="{4D16F887-C392-4B81-BEB7-9DE9235212E5}"/>
          </ac:picMkLst>
        </pc:picChg>
      </pc:sldChg>
      <pc:sldChg chg="addSp delSp modSp">
        <pc:chgData name="barbara" userId="S::barbara_barbaraconsultora.com#ext#@sebraepr.onmicrosoft.com::8a70fd35-bd86-4816-9337-03a9054ffb83" providerId="AD" clId="Web-{63C2361F-E1B5-C034-9C0E-1F06A5F4655A}" dt="2023-03-16T18:14:00.436" v="80" actId="1076"/>
        <pc:sldMkLst>
          <pc:docMk/>
          <pc:sldMk cId="4242647935" sldId="263"/>
        </pc:sldMkLst>
        <pc:spChg chg="add">
          <ac:chgData name="barbara" userId="S::barbara_barbaraconsultora.com#ext#@sebraepr.onmicrosoft.com::8a70fd35-bd86-4816-9337-03a9054ffb83" providerId="AD" clId="Web-{63C2361F-E1B5-C034-9C0E-1F06A5F4655A}" dt="2023-03-16T18:13:43.264" v="79"/>
          <ac:spMkLst>
            <pc:docMk/>
            <pc:sldMk cId="4242647935" sldId="263"/>
            <ac:spMk id="3" creationId="{FA96FEB6-A641-5FFE-FDC2-9BE076960640}"/>
          </ac:spMkLst>
        </pc:spChg>
        <pc:spChg chg="mod">
          <ac:chgData name="barbara" userId="S::barbara_barbaraconsultora.com#ext#@sebraepr.onmicrosoft.com::8a70fd35-bd86-4816-9337-03a9054ffb83" providerId="AD" clId="Web-{63C2361F-E1B5-C034-9C0E-1F06A5F4655A}" dt="2023-03-16T18:14:00.436" v="80" actId="1076"/>
          <ac:spMkLst>
            <pc:docMk/>
            <pc:sldMk cId="4242647935" sldId="263"/>
            <ac:spMk id="13" creationId="{3FF6E6EA-3F1A-4199-BAF2-57BF7AF5E4A3}"/>
          </ac:spMkLst>
        </pc:spChg>
        <pc:picChg chg="del">
          <ac:chgData name="barbara" userId="S::barbara_barbaraconsultora.com#ext#@sebraepr.onmicrosoft.com::8a70fd35-bd86-4816-9337-03a9054ffb83" providerId="AD" clId="Web-{63C2361F-E1B5-C034-9C0E-1F06A5F4655A}" dt="2023-03-16T18:13:42.014" v="78"/>
          <ac:picMkLst>
            <pc:docMk/>
            <pc:sldMk cId="4242647935" sldId="263"/>
            <ac:picMk id="15" creationId="{B6AA6FF9-A3A8-483C-B8D5-B3C66A7F48AB}"/>
          </ac:picMkLst>
        </pc:picChg>
      </pc:sldChg>
      <pc:sldChg chg="addSp delSp">
        <pc:chgData name="barbara" userId="S::barbara_barbaraconsultora.com#ext#@sebraepr.onmicrosoft.com::8a70fd35-bd86-4816-9337-03a9054ffb83" providerId="AD" clId="Web-{63C2361F-E1B5-C034-9C0E-1F06A5F4655A}" dt="2023-03-16T18:14:10.265" v="82"/>
        <pc:sldMkLst>
          <pc:docMk/>
          <pc:sldMk cId="4072914696" sldId="264"/>
        </pc:sldMkLst>
        <pc:spChg chg="add">
          <ac:chgData name="barbara" userId="S::barbara_barbaraconsultora.com#ext#@sebraepr.onmicrosoft.com::8a70fd35-bd86-4816-9337-03a9054ffb83" providerId="AD" clId="Web-{63C2361F-E1B5-C034-9C0E-1F06A5F4655A}" dt="2023-03-16T18:14:10.265" v="82"/>
          <ac:spMkLst>
            <pc:docMk/>
            <pc:sldMk cId="4072914696" sldId="264"/>
            <ac:spMk id="3" creationId="{E998C4A1-F228-EE49-7A20-3407550C3E6F}"/>
          </ac:spMkLst>
        </pc:spChg>
        <pc:picChg chg="del">
          <ac:chgData name="barbara" userId="S::barbara_barbaraconsultora.com#ext#@sebraepr.onmicrosoft.com::8a70fd35-bd86-4816-9337-03a9054ffb83" providerId="AD" clId="Web-{63C2361F-E1B5-C034-9C0E-1F06A5F4655A}" dt="2023-03-16T18:14:08.921" v="81"/>
          <ac:picMkLst>
            <pc:docMk/>
            <pc:sldMk cId="4072914696" sldId="264"/>
            <ac:picMk id="18" creationId="{69AB1018-9140-4CB3-860E-5EB40B09CD20}"/>
          </ac:picMkLst>
        </pc:picChg>
      </pc:sldChg>
      <pc:sldChg chg="addSp delSp">
        <pc:chgData name="barbara" userId="S::barbara_barbaraconsultora.com#ext#@sebraepr.onmicrosoft.com::8a70fd35-bd86-4816-9337-03a9054ffb83" providerId="AD" clId="Web-{63C2361F-E1B5-C034-9C0E-1F06A5F4655A}" dt="2023-03-16T18:14:36.297" v="84"/>
        <pc:sldMkLst>
          <pc:docMk/>
          <pc:sldMk cId="3473805462" sldId="265"/>
        </pc:sldMkLst>
        <pc:spChg chg="add">
          <ac:chgData name="barbara" userId="S::barbara_barbaraconsultora.com#ext#@sebraepr.onmicrosoft.com::8a70fd35-bd86-4816-9337-03a9054ffb83" providerId="AD" clId="Web-{63C2361F-E1B5-C034-9C0E-1F06A5F4655A}" dt="2023-03-16T18:14:36.297" v="84"/>
          <ac:spMkLst>
            <pc:docMk/>
            <pc:sldMk cId="3473805462" sldId="265"/>
            <ac:spMk id="3" creationId="{0F4E72F2-71FD-C381-CBB2-DF638B1D1EED}"/>
          </ac:spMkLst>
        </pc:spChg>
        <pc:picChg chg="del">
          <ac:chgData name="barbara" userId="S::barbara_barbaraconsultora.com#ext#@sebraepr.onmicrosoft.com::8a70fd35-bd86-4816-9337-03a9054ffb83" providerId="AD" clId="Web-{63C2361F-E1B5-C034-9C0E-1F06A5F4655A}" dt="2023-03-16T18:14:34.703" v="83"/>
          <ac:picMkLst>
            <pc:docMk/>
            <pc:sldMk cId="3473805462" sldId="265"/>
            <ac:picMk id="17" creationId="{6DAD4F0A-FEE4-432F-B762-B6146DF90D48}"/>
          </ac:picMkLst>
        </pc:picChg>
      </pc:sldChg>
      <pc:sldChg chg="addSp delSp modSp">
        <pc:chgData name="barbara" userId="S::barbara_barbaraconsultora.com#ext#@sebraepr.onmicrosoft.com::8a70fd35-bd86-4816-9337-03a9054ffb83" providerId="AD" clId="Web-{63C2361F-E1B5-C034-9C0E-1F06A5F4655A}" dt="2023-03-16T18:19:24.773" v="232" actId="20577"/>
        <pc:sldMkLst>
          <pc:docMk/>
          <pc:sldMk cId="500687649" sldId="266"/>
        </pc:sldMkLst>
        <pc:spChg chg="add">
          <ac:chgData name="barbara" userId="S::barbara_barbaraconsultora.com#ext#@sebraepr.onmicrosoft.com::8a70fd35-bd86-4816-9337-03a9054ffb83" providerId="AD" clId="Web-{63C2361F-E1B5-C034-9C0E-1F06A5F4655A}" dt="2023-03-16T18:14:58.813" v="86"/>
          <ac:spMkLst>
            <pc:docMk/>
            <pc:sldMk cId="500687649" sldId="266"/>
            <ac:spMk id="3" creationId="{EE1A2734-296A-C83F-1E1C-B2A3ED5E6BE9}"/>
          </ac:spMkLst>
        </pc:spChg>
        <pc:spChg chg="mod">
          <ac:chgData name="barbara" userId="S::barbara_barbaraconsultora.com#ext#@sebraepr.onmicrosoft.com::8a70fd35-bd86-4816-9337-03a9054ffb83" providerId="AD" clId="Web-{63C2361F-E1B5-C034-9C0E-1F06A5F4655A}" dt="2023-03-16T18:18:00.177" v="183" actId="20577"/>
          <ac:spMkLst>
            <pc:docMk/>
            <pc:sldMk cId="500687649" sldId="266"/>
            <ac:spMk id="12" creationId="{2A25B7DB-4A57-4891-9B44-D41171F41E92}"/>
          </ac:spMkLst>
        </pc:spChg>
        <pc:spChg chg="mod">
          <ac:chgData name="barbara" userId="S::barbara_barbaraconsultora.com#ext#@sebraepr.onmicrosoft.com::8a70fd35-bd86-4816-9337-03a9054ffb83" providerId="AD" clId="Web-{63C2361F-E1B5-C034-9C0E-1F06A5F4655A}" dt="2023-03-16T18:19:24.773" v="232" actId="20577"/>
          <ac:spMkLst>
            <pc:docMk/>
            <pc:sldMk cId="500687649" sldId="266"/>
            <ac:spMk id="14" creationId="{EBC83C21-372E-4A37-8BDD-4451F5EDD5C3}"/>
          </ac:spMkLst>
        </pc:spChg>
        <pc:picChg chg="del">
          <ac:chgData name="barbara" userId="S::barbara_barbaraconsultora.com#ext#@sebraepr.onmicrosoft.com::8a70fd35-bd86-4816-9337-03a9054ffb83" providerId="AD" clId="Web-{63C2361F-E1B5-C034-9C0E-1F06A5F4655A}" dt="2023-03-16T18:14:57.625" v="85"/>
          <ac:picMkLst>
            <pc:docMk/>
            <pc:sldMk cId="500687649" sldId="266"/>
            <ac:picMk id="20" creationId="{48E00933-A3BC-4BE9-9C63-4DAF2588528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pt-BR"/>
              <a:t>Clique para editar o título Mestre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3DCC2472-614A-4AF1-92D5-FECE53A6C1B8}" type="datetimeFigureOut">
              <a:rPr lang="pt-BR" smtClean="0"/>
              <a:t>08/05/2024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17DA02F-025D-48E7-8BE5-51ABDC6EE09D}" type="slidenum">
              <a:rPr lang="pt-BR" smtClean="0"/>
              <a:t>‹nº›</a:t>
            </a:fld>
            <a:endParaRPr lang="pt-BR"/>
          </a:p>
        </p:txBody>
      </p:sp>
    </p:spTree>
    <p:extLst>
      <p:ext uri="{BB962C8B-B14F-4D97-AF65-F5344CB8AC3E}">
        <p14:creationId xmlns:p14="http://schemas.microsoft.com/office/powerpoint/2010/main" val="2750971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DCC2472-614A-4AF1-92D5-FECE53A6C1B8}" type="datetimeFigureOut">
              <a:rPr lang="pt-BR" smtClean="0"/>
              <a:t>08/05/2024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17DA02F-025D-48E7-8BE5-51ABDC6EE09D}" type="slidenum">
              <a:rPr lang="pt-BR" smtClean="0"/>
              <a:t>‹nº›</a:t>
            </a:fld>
            <a:endParaRPr lang="pt-BR"/>
          </a:p>
        </p:txBody>
      </p:sp>
    </p:spTree>
    <p:extLst>
      <p:ext uri="{BB962C8B-B14F-4D97-AF65-F5344CB8AC3E}">
        <p14:creationId xmlns:p14="http://schemas.microsoft.com/office/powerpoint/2010/main" val="1678426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DCC2472-614A-4AF1-92D5-FECE53A6C1B8}" type="datetimeFigureOut">
              <a:rPr lang="pt-BR" smtClean="0"/>
              <a:t>08/05/2024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17DA02F-025D-48E7-8BE5-51ABDC6EE09D}" type="slidenum">
              <a:rPr lang="pt-BR" smtClean="0"/>
              <a:t>‹nº›</a:t>
            </a:fld>
            <a:endParaRPr lang="pt-BR"/>
          </a:p>
        </p:txBody>
      </p:sp>
    </p:spTree>
    <p:extLst>
      <p:ext uri="{BB962C8B-B14F-4D97-AF65-F5344CB8AC3E}">
        <p14:creationId xmlns:p14="http://schemas.microsoft.com/office/powerpoint/2010/main" val="2377157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DCC2472-614A-4AF1-92D5-FECE53A6C1B8}" type="datetimeFigureOut">
              <a:rPr lang="pt-BR" smtClean="0"/>
              <a:t>08/05/2024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17DA02F-025D-48E7-8BE5-51ABDC6EE09D}" type="slidenum">
              <a:rPr lang="pt-BR" smtClean="0"/>
              <a:t>‹nº›</a:t>
            </a:fld>
            <a:endParaRPr lang="pt-BR"/>
          </a:p>
        </p:txBody>
      </p:sp>
    </p:spTree>
    <p:extLst>
      <p:ext uri="{BB962C8B-B14F-4D97-AF65-F5344CB8AC3E}">
        <p14:creationId xmlns:p14="http://schemas.microsoft.com/office/powerpoint/2010/main" val="398009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pt-BR"/>
              <a:t>Clique para editar o título Mestre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3DCC2472-614A-4AF1-92D5-FECE53A6C1B8}" type="datetimeFigureOut">
              <a:rPr lang="pt-BR" smtClean="0"/>
              <a:t>08/05/2024</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17DA02F-025D-48E7-8BE5-51ABDC6EE09D}" type="slidenum">
              <a:rPr lang="pt-BR" smtClean="0"/>
              <a:t>‹nº›</a:t>
            </a:fld>
            <a:endParaRPr lang="pt-BR"/>
          </a:p>
        </p:txBody>
      </p:sp>
    </p:spTree>
    <p:extLst>
      <p:ext uri="{BB962C8B-B14F-4D97-AF65-F5344CB8AC3E}">
        <p14:creationId xmlns:p14="http://schemas.microsoft.com/office/powerpoint/2010/main" val="1695532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3DCC2472-614A-4AF1-92D5-FECE53A6C1B8}" type="datetimeFigureOut">
              <a:rPr lang="pt-BR" smtClean="0"/>
              <a:t>08/05/2024</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17DA02F-025D-48E7-8BE5-51ABDC6EE09D}" type="slidenum">
              <a:rPr lang="pt-BR" smtClean="0"/>
              <a:t>‹nº›</a:t>
            </a:fld>
            <a:endParaRPr lang="pt-BR"/>
          </a:p>
        </p:txBody>
      </p:sp>
    </p:spTree>
    <p:extLst>
      <p:ext uri="{BB962C8B-B14F-4D97-AF65-F5344CB8AC3E}">
        <p14:creationId xmlns:p14="http://schemas.microsoft.com/office/powerpoint/2010/main" val="3547540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Content Placeholder 3"/>
          <p:cNvSpPr>
            <a:spLocks noGrp="1"/>
          </p:cNvSpPr>
          <p:nvPr>
            <p:ph sz="half" idx="2"/>
          </p:nvPr>
        </p:nvSpPr>
        <p:spPr>
          <a:xfrm>
            <a:off x="472381" y="3618442"/>
            <a:ext cx="2901255" cy="532218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Content Placeholder 5"/>
          <p:cNvSpPr>
            <a:spLocks noGrp="1"/>
          </p:cNvSpPr>
          <p:nvPr>
            <p:ph sz="quarter" idx="4"/>
          </p:nvPr>
        </p:nvSpPr>
        <p:spPr>
          <a:xfrm>
            <a:off x="3471863" y="3618442"/>
            <a:ext cx="2915543" cy="532218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3DCC2472-614A-4AF1-92D5-FECE53A6C1B8}" type="datetimeFigureOut">
              <a:rPr lang="pt-BR" smtClean="0"/>
              <a:t>08/05/2024</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E17DA02F-025D-48E7-8BE5-51ABDC6EE09D}" type="slidenum">
              <a:rPr lang="pt-BR" smtClean="0"/>
              <a:t>‹nº›</a:t>
            </a:fld>
            <a:endParaRPr lang="pt-BR"/>
          </a:p>
        </p:txBody>
      </p:sp>
    </p:spTree>
    <p:extLst>
      <p:ext uri="{BB962C8B-B14F-4D97-AF65-F5344CB8AC3E}">
        <p14:creationId xmlns:p14="http://schemas.microsoft.com/office/powerpoint/2010/main" val="220139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3DCC2472-614A-4AF1-92D5-FECE53A6C1B8}" type="datetimeFigureOut">
              <a:rPr lang="pt-BR" smtClean="0"/>
              <a:t>08/05/2024</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E17DA02F-025D-48E7-8BE5-51ABDC6EE09D}" type="slidenum">
              <a:rPr lang="pt-BR" smtClean="0"/>
              <a:t>‹nº›</a:t>
            </a:fld>
            <a:endParaRPr lang="pt-BR"/>
          </a:p>
        </p:txBody>
      </p:sp>
    </p:spTree>
    <p:extLst>
      <p:ext uri="{BB962C8B-B14F-4D97-AF65-F5344CB8AC3E}">
        <p14:creationId xmlns:p14="http://schemas.microsoft.com/office/powerpoint/2010/main" val="188373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CC2472-614A-4AF1-92D5-FECE53A6C1B8}" type="datetimeFigureOut">
              <a:rPr lang="pt-BR" smtClean="0"/>
              <a:t>08/05/2024</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E17DA02F-025D-48E7-8BE5-51ABDC6EE09D}" type="slidenum">
              <a:rPr lang="pt-BR" smtClean="0"/>
              <a:t>‹nº›</a:t>
            </a:fld>
            <a:endParaRPr lang="pt-BR"/>
          </a:p>
        </p:txBody>
      </p:sp>
    </p:spTree>
    <p:extLst>
      <p:ext uri="{BB962C8B-B14F-4D97-AF65-F5344CB8AC3E}">
        <p14:creationId xmlns:p14="http://schemas.microsoft.com/office/powerpoint/2010/main" val="249612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pt-BR"/>
              <a:t>Clique para editar o título Mestre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3DCC2472-614A-4AF1-92D5-FECE53A6C1B8}" type="datetimeFigureOut">
              <a:rPr lang="pt-BR" smtClean="0"/>
              <a:t>08/05/2024</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17DA02F-025D-48E7-8BE5-51ABDC6EE09D}" type="slidenum">
              <a:rPr lang="pt-BR" smtClean="0"/>
              <a:t>‹nº›</a:t>
            </a:fld>
            <a:endParaRPr lang="pt-BR"/>
          </a:p>
        </p:txBody>
      </p:sp>
    </p:spTree>
    <p:extLst>
      <p:ext uri="{BB962C8B-B14F-4D97-AF65-F5344CB8AC3E}">
        <p14:creationId xmlns:p14="http://schemas.microsoft.com/office/powerpoint/2010/main" val="266364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BR"/>
              <a:t>Clique no ícone para adicionar uma imagem</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3DCC2472-614A-4AF1-92D5-FECE53A6C1B8}" type="datetimeFigureOut">
              <a:rPr lang="pt-BR" smtClean="0"/>
              <a:t>08/05/2024</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17DA02F-025D-48E7-8BE5-51ABDC6EE09D}" type="slidenum">
              <a:rPr lang="pt-BR" smtClean="0"/>
              <a:t>‹nº›</a:t>
            </a:fld>
            <a:endParaRPr lang="pt-BR"/>
          </a:p>
        </p:txBody>
      </p:sp>
    </p:spTree>
    <p:extLst>
      <p:ext uri="{BB962C8B-B14F-4D97-AF65-F5344CB8AC3E}">
        <p14:creationId xmlns:p14="http://schemas.microsoft.com/office/powerpoint/2010/main" val="3995802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DCC2472-614A-4AF1-92D5-FECE53A6C1B8}" type="datetimeFigureOut">
              <a:rPr lang="pt-BR" smtClean="0"/>
              <a:t>08/05/2024</a:t>
            </a:fld>
            <a:endParaRPr lang="pt-B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17DA02F-025D-48E7-8BE5-51ABDC6EE09D}" type="slidenum">
              <a:rPr lang="pt-BR" smtClean="0"/>
              <a:t>‹nº›</a:t>
            </a:fld>
            <a:endParaRPr lang="pt-BR"/>
          </a:p>
        </p:txBody>
      </p:sp>
      <p:sp>
        <p:nvSpPr>
          <p:cNvPr id="8" name="CaixaDeTexto 7">
            <a:extLst>
              <a:ext uri="{FF2B5EF4-FFF2-40B4-BE49-F238E27FC236}">
                <a16:creationId xmlns:a16="http://schemas.microsoft.com/office/drawing/2014/main" id="{071435BA-D772-810A-55EB-2FC62BE15251}"/>
              </a:ext>
            </a:extLst>
          </p:cNvPr>
          <p:cNvSpPr txBox="1"/>
          <p:nvPr>
            <p:extLst>
              <p:ext uri="{1162E1C5-73C7-4A58-AE30-91384D911F3F}">
                <p184:classification xmlns:p184="http://schemas.microsoft.com/office/powerpoint/2018/4/main" val="hdr"/>
              </p:ext>
            </p:extLst>
          </p:nvPr>
        </p:nvSpPr>
        <p:spPr>
          <a:xfrm>
            <a:off x="6157913" y="0"/>
            <a:ext cx="731837" cy="167640"/>
          </a:xfrm>
          <a:prstGeom prst="rect">
            <a:avLst/>
          </a:prstGeom>
        </p:spPr>
        <p:txBody>
          <a:bodyPr horzOverflow="overflow" lIns="0" tIns="0" rIns="0" bIns="0">
            <a:spAutoFit/>
          </a:bodyPr>
          <a:lstStyle/>
          <a:p>
            <a:pPr algn="l"/>
            <a:r>
              <a:rPr lang="pt-BR" sz="1100">
                <a:solidFill>
                  <a:srgbClr val="FF0000"/>
                </a:solidFill>
                <a:latin typeface="Calibri" panose="020F0502020204030204" pitchFamily="34" charset="0"/>
                <a:cs typeface="Calibri" panose="020F0502020204030204" pitchFamily="34" charset="0"/>
              </a:rPr>
              <a:t>Confidencial</a:t>
            </a:r>
          </a:p>
        </p:txBody>
      </p:sp>
    </p:spTree>
    <p:extLst>
      <p:ext uri="{BB962C8B-B14F-4D97-AF65-F5344CB8AC3E}">
        <p14:creationId xmlns:p14="http://schemas.microsoft.com/office/powerpoint/2010/main" val="2584660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5.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hyperlink" Target="http://www.policiacivil.sc.gov.br/index.php?option=com_content&amp;view=article&amp;id=1408:documentos-necessarios&amp;catid=1:latest-news&amp;Itemid=107" TargetMode="External"/><Relationship Id="rId7" Type="http://schemas.openxmlformats.org/officeDocument/2006/relationships/hyperlink" Target="http://www.agronomica.sc.gov.br/"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s://sebrae.com.br/sites/portalsebrae/produtoseservicos/emissornfe" TargetMode="External"/><Relationship Id="rId5" Type="http://schemas.openxmlformats.org/officeDocument/2006/relationships/hyperlink" Target="http://www.sef.sc.gov.br/" TargetMode="External"/><Relationship Id="rId10" Type="http://schemas.openxmlformats.org/officeDocument/2006/relationships/image" Target="../media/image3.jpeg"/><Relationship Id="rId4" Type="http://schemas.openxmlformats.org/officeDocument/2006/relationships/hyperlink" Target="https://www.nfse.gov.br/EmissorNacional/Login?ReturnUrl=%2fEmissorNacional" TargetMode="External"/><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atendimento.sebrae-sc.com.br/cursos/plano-de-negocio/"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ov.br/empresas-e-negocios/pt-br/empreendedor/quero-ser-mei/atividades-permitidas" TargetMode="External"/><Relationship Id="rId2" Type="http://schemas.openxmlformats.org/officeDocument/2006/relationships/hyperlink" Target="http://www.cnae.ibge.gov.br/"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drei.smpe.gov.br/" TargetMode="External"/><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www.inpi.gov.b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regin.jucesc.sc.gov.br/tax.jucesc/ViabilidadeOpcaoV3.aspx"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receita.fazenda.gov.br/"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hyperlink" Target="https://www.gov.br/empresas-e-negocios/pt-br/empreendedor/servicos-para-mei/emissao-de-comprovante-ccmei"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sef.sc.gov.br/servicos/simei-solicitacao-inscricao-estadua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www.cbm.sc.gov.br/" TargetMode="Externa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33763A74-3097-4354-A195-1327788BFF7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4027" r="15992"/>
          <a:stretch/>
        </p:blipFill>
        <p:spPr>
          <a:xfrm>
            <a:off x="-9675" y="1340282"/>
            <a:ext cx="6858000" cy="8565715"/>
          </a:xfrm>
          <a:prstGeom prst="rect">
            <a:avLst/>
          </a:prstGeom>
        </p:spPr>
      </p:pic>
      <p:sp>
        <p:nvSpPr>
          <p:cNvPr id="8" name="Retângulo 7">
            <a:extLst>
              <a:ext uri="{FF2B5EF4-FFF2-40B4-BE49-F238E27FC236}">
                <a16:creationId xmlns:a16="http://schemas.microsoft.com/office/drawing/2014/main" id="{76E3DCDE-606B-4FB1-BF0A-40782E6EC351}"/>
              </a:ext>
            </a:extLst>
          </p:cNvPr>
          <p:cNvSpPr/>
          <p:nvPr/>
        </p:nvSpPr>
        <p:spPr>
          <a:xfrm>
            <a:off x="362694" y="5756071"/>
            <a:ext cx="6113262" cy="3106683"/>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8C8E130F-4D6E-49C0-9449-BD7DB88D2113}"/>
              </a:ext>
            </a:extLst>
          </p:cNvPr>
          <p:cNvSpPr/>
          <p:nvPr/>
        </p:nvSpPr>
        <p:spPr>
          <a:xfrm>
            <a:off x="6475956" y="1340285"/>
            <a:ext cx="382044" cy="8565715"/>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D73A6009-B5AB-4EC8-B3C7-03767948B7CD}"/>
              </a:ext>
            </a:extLst>
          </p:cNvPr>
          <p:cNvSpPr txBox="1"/>
          <p:nvPr/>
        </p:nvSpPr>
        <p:spPr>
          <a:xfrm>
            <a:off x="688592" y="6250135"/>
            <a:ext cx="5285087" cy="2246769"/>
          </a:xfrm>
          <a:prstGeom prst="rect">
            <a:avLst/>
          </a:prstGeom>
          <a:noFill/>
        </p:spPr>
        <p:txBody>
          <a:bodyPr wrap="square" lIns="91440" tIns="45720" rIns="91440" bIns="45720" rtlCol="0" anchor="t">
            <a:spAutoFit/>
          </a:bodyPr>
          <a:lstStyle/>
          <a:p>
            <a:r>
              <a:rPr lang="pt-BR" sz="2800" dirty="0">
                <a:solidFill>
                  <a:schemeClr val="bg1"/>
                </a:solidFill>
                <a:effectLst/>
                <a:latin typeface="Montserrat Black" panose="00000A00000000000000" pitchFamily="2" charset="0"/>
                <a:ea typeface="Calibri" panose="020F0502020204030204" pitchFamily="34" charset="0"/>
              </a:rPr>
              <a:t>PLANEJAMENTO</a:t>
            </a:r>
          </a:p>
          <a:p>
            <a:r>
              <a:rPr lang="pt-BR" sz="2800" dirty="0">
                <a:solidFill>
                  <a:schemeClr val="bg1"/>
                </a:solidFill>
                <a:effectLst/>
                <a:latin typeface="Montserrat" panose="00000500000000000000" pitchFamily="2" charset="0"/>
                <a:ea typeface="Calibri" panose="020F0502020204030204" pitchFamily="34" charset="0"/>
              </a:rPr>
              <a:t>E </a:t>
            </a:r>
            <a:r>
              <a:rPr lang="pt-BR" sz="2800" dirty="0">
                <a:solidFill>
                  <a:schemeClr val="bg1"/>
                </a:solidFill>
                <a:effectLst/>
                <a:latin typeface="Montserrat Black" panose="00000A00000000000000" pitchFamily="2" charset="0"/>
                <a:ea typeface="Calibri" panose="020F0502020204030204" pitchFamily="34" charset="0"/>
              </a:rPr>
              <a:t>ORIENTAÇÕES </a:t>
            </a:r>
            <a:r>
              <a:rPr lang="pt-BR" sz="2800" dirty="0">
                <a:solidFill>
                  <a:schemeClr val="bg1"/>
                </a:solidFill>
                <a:effectLst/>
                <a:latin typeface="Montserrat" panose="00000500000000000000" pitchFamily="2" charset="0"/>
                <a:ea typeface="Calibri" panose="020F0502020204030204" pitchFamily="34" charset="0"/>
              </a:rPr>
              <a:t>PARA</a:t>
            </a:r>
          </a:p>
          <a:p>
            <a:r>
              <a:rPr lang="pt-BR" sz="2800" dirty="0">
                <a:solidFill>
                  <a:schemeClr val="bg1"/>
                </a:solidFill>
                <a:effectLst/>
                <a:latin typeface="Montserrat" panose="00000500000000000000" pitchFamily="2" charset="0"/>
                <a:ea typeface="Calibri" panose="020F0502020204030204" pitchFamily="34" charset="0"/>
              </a:rPr>
              <a:t>A FORMALIZAÇÃO</a:t>
            </a:r>
          </a:p>
          <a:p>
            <a:endParaRPr lang="pt-BR" sz="2800" dirty="0">
              <a:solidFill>
                <a:schemeClr val="bg1"/>
              </a:solidFill>
              <a:latin typeface="Montserrat" panose="00000500000000000000" pitchFamily="2" charset="0"/>
            </a:endParaRPr>
          </a:p>
          <a:p>
            <a:r>
              <a:rPr lang="pt-BR" sz="2800" dirty="0">
                <a:solidFill>
                  <a:schemeClr val="bg1"/>
                </a:solidFill>
                <a:latin typeface="Montserrat"/>
              </a:rPr>
              <a:t>AGRONÔMICA</a:t>
            </a:r>
            <a:endParaRPr lang="pt-BR" sz="2800" dirty="0">
              <a:solidFill>
                <a:schemeClr val="bg1"/>
              </a:solidFill>
              <a:latin typeface="Montserrat" panose="00000500000000000000" pitchFamily="2" charset="0"/>
            </a:endParaRPr>
          </a:p>
        </p:txBody>
      </p:sp>
      <p:sp>
        <p:nvSpPr>
          <p:cNvPr id="29" name="Retângulo 28">
            <a:extLst>
              <a:ext uri="{FF2B5EF4-FFF2-40B4-BE49-F238E27FC236}">
                <a16:creationId xmlns:a16="http://schemas.microsoft.com/office/drawing/2014/main" id="{EE9F5CD8-A9B3-4855-8E6C-B25D1FB78924}"/>
              </a:ext>
            </a:extLst>
          </p:cNvPr>
          <p:cNvSpPr/>
          <p:nvPr/>
        </p:nvSpPr>
        <p:spPr>
          <a:xfrm>
            <a:off x="0" y="5756071"/>
            <a:ext cx="382044" cy="3106683"/>
          </a:xfrm>
          <a:prstGeom prst="rect">
            <a:avLst/>
          </a:prstGeom>
          <a:solidFill>
            <a:srgbClr val="2C7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CaixaDeTexto 27">
            <a:extLst>
              <a:ext uri="{FF2B5EF4-FFF2-40B4-BE49-F238E27FC236}">
                <a16:creationId xmlns:a16="http://schemas.microsoft.com/office/drawing/2014/main" id="{7470AB3C-0A60-4074-BFDC-79CDB46AC510}"/>
              </a:ext>
            </a:extLst>
          </p:cNvPr>
          <p:cNvSpPr txBox="1"/>
          <p:nvPr/>
        </p:nvSpPr>
        <p:spPr>
          <a:xfrm rot="16200000">
            <a:off x="-1533153" y="7180851"/>
            <a:ext cx="3429000" cy="257122"/>
          </a:xfrm>
          <a:prstGeom prst="rect">
            <a:avLst/>
          </a:prstGeom>
          <a:noFill/>
        </p:spPr>
        <p:txBody>
          <a:bodyPr wrap="square" lIns="91440" tIns="45720" rIns="91440" bIns="45720" anchor="t">
            <a:spAutoFit/>
          </a:bodyPr>
          <a:lstStyle/>
          <a:p>
            <a:pPr algn="ctr">
              <a:lnSpc>
                <a:spcPct val="150000"/>
              </a:lnSpc>
            </a:pPr>
            <a:r>
              <a:rPr lang="pt-BR" sz="800" dirty="0">
                <a:solidFill>
                  <a:schemeClr val="bg1"/>
                </a:solidFill>
                <a:effectLst/>
                <a:latin typeface="Arial"/>
                <a:ea typeface="Calibri" panose="020F0502020204030204" pitchFamily="34" charset="0"/>
                <a:cs typeface="Times New Roman"/>
              </a:rPr>
              <a:t>VERSÃO </a:t>
            </a:r>
            <a:r>
              <a:rPr lang="pt-BR" sz="800" dirty="0">
                <a:solidFill>
                  <a:schemeClr val="bg1"/>
                </a:solidFill>
                <a:latin typeface="Arial"/>
                <a:ea typeface="Calibri" panose="020F0502020204030204" pitchFamily="34" charset="0"/>
                <a:cs typeface="Times New Roman"/>
              </a:rPr>
              <a:t>2.1</a:t>
            </a:r>
            <a:r>
              <a:rPr lang="pt-BR" sz="800" dirty="0">
                <a:solidFill>
                  <a:schemeClr val="bg1"/>
                </a:solidFill>
                <a:effectLst/>
                <a:latin typeface="Arial"/>
                <a:ea typeface="Calibri" panose="020F0502020204030204" pitchFamily="34" charset="0"/>
                <a:cs typeface="Times New Roman"/>
              </a:rPr>
              <a:t>| </a:t>
            </a:r>
            <a:r>
              <a:rPr lang="pt-BR" sz="800" dirty="0">
                <a:solidFill>
                  <a:schemeClr val="bg1"/>
                </a:solidFill>
                <a:latin typeface="Arial"/>
                <a:ea typeface="Calibri" panose="020F0502020204030204" pitchFamily="34" charset="0"/>
                <a:cs typeface="Times New Roman"/>
              </a:rPr>
              <a:t>2023</a:t>
            </a:r>
            <a:endParaRPr lang="pt-BR" sz="1000" dirty="0">
              <a:solidFill>
                <a:schemeClr val="bg1"/>
              </a:solidFill>
              <a:effectLst/>
              <a:latin typeface="Calibri"/>
              <a:ea typeface="Calibri" panose="020F0502020204030204" pitchFamily="34" charset="0"/>
              <a:cs typeface="Times New Roman" panose="02020603050405020304" pitchFamily="18" charset="0"/>
            </a:endParaRPr>
          </a:p>
        </p:txBody>
      </p:sp>
      <p:pic>
        <p:nvPicPr>
          <p:cNvPr id="14" name="Imagem 13">
            <a:extLst>
              <a:ext uri="{FF2B5EF4-FFF2-40B4-BE49-F238E27FC236}">
                <a16:creationId xmlns:a16="http://schemas.microsoft.com/office/drawing/2014/main" id="{1E8A7102-57E2-435E-9017-41116127D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732" y="-77873"/>
            <a:ext cx="1493634" cy="1493634"/>
          </a:xfrm>
          <a:prstGeom prst="rect">
            <a:avLst/>
          </a:prstGeom>
        </p:spPr>
      </p:pic>
      <p:pic>
        <p:nvPicPr>
          <p:cNvPr id="3" name="Imagem 2">
            <a:extLst>
              <a:ext uri="{FF2B5EF4-FFF2-40B4-BE49-F238E27FC236}">
                <a16:creationId xmlns:a16="http://schemas.microsoft.com/office/drawing/2014/main" id="{180C854B-470F-F5A4-73F8-EB3CE78B6D3F}"/>
              </a:ext>
            </a:extLst>
          </p:cNvPr>
          <p:cNvPicPr>
            <a:picLocks noChangeAspect="1"/>
          </p:cNvPicPr>
          <p:nvPr/>
        </p:nvPicPr>
        <p:blipFill>
          <a:blip r:embed="rId5"/>
          <a:srcRect/>
          <a:stretch>
            <a:fillRect/>
          </a:stretch>
        </p:blipFill>
        <p:spPr bwMode="auto">
          <a:xfrm>
            <a:off x="259634" y="220803"/>
            <a:ext cx="772940" cy="896281"/>
          </a:xfrm>
          <a:prstGeom prst="rect">
            <a:avLst/>
          </a:prstGeom>
          <a:noFill/>
          <a:ln w="9525">
            <a:noFill/>
            <a:miter lim="800000"/>
            <a:headEnd/>
            <a:tailEnd/>
          </a:ln>
        </p:spPr>
      </p:pic>
    </p:spTree>
    <p:extLst>
      <p:ext uri="{BB962C8B-B14F-4D97-AF65-F5344CB8AC3E}">
        <p14:creationId xmlns:p14="http://schemas.microsoft.com/office/powerpoint/2010/main" val="396463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a:extLst>
              <a:ext uri="{FF2B5EF4-FFF2-40B4-BE49-F238E27FC236}">
                <a16:creationId xmlns:a16="http://schemas.microsoft.com/office/drawing/2014/main" id="{A9AF9C11-24BD-4408-A0B9-E0D02453C33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2070" t="30711" r="18202" b="3767"/>
          <a:stretch/>
        </p:blipFill>
        <p:spPr>
          <a:xfrm>
            <a:off x="0" y="4470248"/>
            <a:ext cx="2724613" cy="2995946"/>
          </a:xfrm>
          <a:prstGeom prst="rect">
            <a:avLst/>
          </a:prstGeom>
        </p:spPr>
      </p:pic>
      <p:pic>
        <p:nvPicPr>
          <p:cNvPr id="16" name="Imagem 15">
            <a:extLst>
              <a:ext uri="{FF2B5EF4-FFF2-40B4-BE49-F238E27FC236}">
                <a16:creationId xmlns:a16="http://schemas.microsoft.com/office/drawing/2014/main" id="{630D1EDA-4E3E-4C18-BF56-9CFA599D5830}"/>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3442" t="33292" r="46829" b="1179"/>
          <a:stretch/>
        </p:blipFill>
        <p:spPr>
          <a:xfrm>
            <a:off x="4133386" y="1281113"/>
            <a:ext cx="2724614" cy="2995946"/>
          </a:xfrm>
          <a:prstGeom prst="rect">
            <a:avLst/>
          </a:prstGeom>
        </p:spPr>
      </p:pic>
      <p:sp>
        <p:nvSpPr>
          <p:cNvPr id="7" name="CaixaDeTexto 6">
            <a:extLst>
              <a:ext uri="{FF2B5EF4-FFF2-40B4-BE49-F238E27FC236}">
                <a16:creationId xmlns:a16="http://schemas.microsoft.com/office/drawing/2014/main" id="{09E35915-7C5F-404E-BBFF-503AE523F97E}"/>
              </a:ext>
            </a:extLst>
          </p:cNvPr>
          <p:cNvSpPr txBox="1"/>
          <p:nvPr/>
        </p:nvSpPr>
        <p:spPr>
          <a:xfrm>
            <a:off x="3045619" y="4814154"/>
            <a:ext cx="3407569" cy="2605457"/>
          </a:xfrm>
          <a:prstGeom prst="rect">
            <a:avLst/>
          </a:prstGeom>
          <a:noFill/>
        </p:spPr>
        <p:txBody>
          <a:bodyPr wrap="square">
            <a:spAutoFit/>
          </a:bodyPr>
          <a:lstStyle/>
          <a:p>
            <a:pPr marL="171450" indent="-171450" algn="just">
              <a:lnSpc>
                <a:spcPct val="150000"/>
              </a:lnSpc>
              <a:buClr>
                <a:schemeClr val="accent1">
                  <a:lumMod val="75000"/>
                </a:schemeClr>
              </a:buClr>
              <a:buSzPct val="120000"/>
              <a:buFont typeface="Wingdings" panose="05000000000000000000" pitchFamily="2" charset="2"/>
              <a:buChar char="§"/>
            </a:pPr>
            <a:r>
              <a:rPr lang="pt-BR" sz="1000" b="1" dirty="0">
                <a:effectLst/>
                <a:latin typeface="Montserrat" panose="00000500000000000000" pitchFamily="2" charset="0"/>
                <a:ea typeface="Calibri" panose="020F0502020204030204" pitchFamily="34" charset="0"/>
                <a:cs typeface="Times New Roman" panose="02020603050405020304" pitchFamily="18" charset="0"/>
              </a:rPr>
              <a:t>Vigilância Sanitária: </a:t>
            </a:r>
            <a:r>
              <a:rPr lang="pt-BR" sz="1000" dirty="0">
                <a:effectLst/>
                <a:latin typeface="Montserrat" panose="00000500000000000000" pitchFamily="2" charset="0"/>
                <a:ea typeface="Calibri" panose="020F0502020204030204" pitchFamily="34" charset="0"/>
                <a:cs typeface="Times New Roman" panose="02020603050405020304" pitchFamily="18" charset="0"/>
              </a:rPr>
              <a:t>o Alvará Sanitário deve ser solicitado por todo estabelecimento que produzir, manipular, comercializar, armazenar ou transportar produtos e serviços que exerçam influência sobre a saúde humana, como farmácias e consultórios médicos ou odontológicos. Este alvará pode ser obtido junto a Secretaria Municipal da Saúde do município, salvo se a sua empresa for considerada MEI, ou então, caso os CNAES forem de baixo risco.</a:t>
            </a:r>
          </a:p>
        </p:txBody>
      </p:sp>
      <p:sp>
        <p:nvSpPr>
          <p:cNvPr id="9" name="CaixaDeTexto 8">
            <a:extLst>
              <a:ext uri="{FF2B5EF4-FFF2-40B4-BE49-F238E27FC236}">
                <a16:creationId xmlns:a16="http://schemas.microsoft.com/office/drawing/2014/main" id="{0F311899-BA6B-4088-BCB7-0CF68B166F45}"/>
              </a:ext>
            </a:extLst>
          </p:cNvPr>
          <p:cNvSpPr txBox="1"/>
          <p:nvPr/>
        </p:nvSpPr>
        <p:spPr>
          <a:xfrm>
            <a:off x="383381" y="1356259"/>
            <a:ext cx="3429000" cy="2605457"/>
          </a:xfrm>
          <a:prstGeom prst="rect">
            <a:avLst/>
          </a:prstGeom>
          <a:noFill/>
        </p:spPr>
        <p:txBody>
          <a:bodyPr wrap="square">
            <a:spAutoFit/>
          </a:bodyPr>
          <a:lstStyle/>
          <a:p>
            <a:pPr marL="171450" indent="-171450" algn="just">
              <a:lnSpc>
                <a:spcPct val="150000"/>
              </a:lnSpc>
              <a:buClr>
                <a:schemeClr val="accent1">
                  <a:lumMod val="75000"/>
                </a:schemeClr>
              </a:buClr>
              <a:buSzPct val="120000"/>
              <a:buFont typeface="Wingdings" panose="05000000000000000000" pitchFamily="2" charset="2"/>
              <a:buChar char="§"/>
            </a:pPr>
            <a:r>
              <a:rPr lang="pt-BR" sz="1000" b="1" dirty="0">
                <a:effectLst/>
                <a:latin typeface="Montserrat" panose="00000500000000000000" pitchFamily="2" charset="0"/>
                <a:ea typeface="Calibri" panose="020F0502020204030204" pitchFamily="34" charset="0"/>
                <a:cs typeface="Times New Roman" panose="02020603050405020304" pitchFamily="18" charset="0"/>
              </a:rPr>
              <a:t>Licença ambiental: </a:t>
            </a:r>
            <a:r>
              <a:rPr lang="pt-BR" sz="1000" dirty="0">
                <a:effectLst/>
                <a:latin typeface="Montserrat" panose="00000500000000000000" pitchFamily="2" charset="0"/>
                <a:ea typeface="Calibri" panose="020F0502020204030204" pitchFamily="34" charset="0"/>
                <a:cs typeface="Times New Roman" panose="02020603050405020304" pitchFamily="18" charset="0"/>
              </a:rPr>
              <a:t>para obter o licenciamento ambiental o empreendimento deverá atender a algumas medidas de controle e restrições. Esta autorização é obrigatória para empresas que desempenham atividades potencialmente poluidoras, como indústrias, hospitais, postos de combustíveis, fábricas de tecidos e demais tipos  de empreendimentos previstos em lei. Este alvará poderá ser emitido pela Secretaria Municipal de Meio Ambiente, salvo se a sua empresa for considerada MEI.</a:t>
            </a:r>
          </a:p>
        </p:txBody>
      </p:sp>
      <p:sp>
        <p:nvSpPr>
          <p:cNvPr id="11" name="CaixaDeTexto 10">
            <a:extLst>
              <a:ext uri="{FF2B5EF4-FFF2-40B4-BE49-F238E27FC236}">
                <a16:creationId xmlns:a16="http://schemas.microsoft.com/office/drawing/2014/main" id="{CCB00BED-CD73-4B00-86EA-1742E291DADE}"/>
              </a:ext>
            </a:extLst>
          </p:cNvPr>
          <p:cNvSpPr txBox="1"/>
          <p:nvPr/>
        </p:nvSpPr>
        <p:spPr>
          <a:xfrm>
            <a:off x="441326" y="7810667"/>
            <a:ext cx="6011862" cy="758797"/>
          </a:xfrm>
          <a:prstGeom prst="rect">
            <a:avLst/>
          </a:prstGeom>
          <a:noFill/>
        </p:spPr>
        <p:txBody>
          <a:bodyPr wrap="square">
            <a:spAutoFit/>
          </a:bodyPr>
          <a:lstStyle/>
          <a:p>
            <a:pPr marL="171450" indent="-171450" algn="just">
              <a:lnSpc>
                <a:spcPct val="150000"/>
              </a:lnSpc>
              <a:buClr>
                <a:schemeClr val="accent1">
                  <a:lumMod val="75000"/>
                </a:schemeClr>
              </a:buClr>
              <a:buSzPct val="120000"/>
              <a:buFont typeface="Wingdings" panose="05000000000000000000" pitchFamily="2" charset="2"/>
              <a:buChar char="§"/>
            </a:pPr>
            <a:r>
              <a:rPr lang="pt-BR" sz="1000" b="1" dirty="0">
                <a:solidFill>
                  <a:schemeClr val="tx1">
                    <a:lumMod val="95000"/>
                    <a:lumOff val="5000"/>
                  </a:schemeClr>
                </a:solidFill>
                <a:effectLst/>
                <a:latin typeface="Montserrat" panose="00000500000000000000" pitchFamily="2" charset="0"/>
                <a:ea typeface="Calibri" panose="020F0502020204030204" pitchFamily="34" charset="0"/>
                <a:cs typeface="Times New Roman" panose="02020603050405020304" pitchFamily="18" charset="0"/>
              </a:rPr>
              <a:t>Polícia:</a:t>
            </a:r>
            <a:r>
              <a:rPr lang="pt-BR" sz="1000" b="1" kern="1800" dirty="0">
                <a:solidFill>
                  <a:schemeClr val="tx1">
                    <a:lumMod val="95000"/>
                    <a:lumOff val="5000"/>
                  </a:schemeClr>
                </a:solidFill>
                <a:effectLst/>
                <a:latin typeface="Montserrat" panose="00000500000000000000" pitchFamily="2" charset="0"/>
                <a:ea typeface="Times New Roman" panose="02020603050405020304" pitchFamily="18" charset="0"/>
                <a:cs typeface="Times New Roman" panose="02020603050405020304" pitchFamily="18" charset="0"/>
              </a:rPr>
              <a:t> </a:t>
            </a:r>
            <a:r>
              <a:rPr lang="pt-BR" sz="1000" kern="1800" dirty="0">
                <a:solidFill>
                  <a:schemeClr val="tx1">
                    <a:lumMod val="95000"/>
                    <a:lumOff val="5000"/>
                  </a:schemeClr>
                </a:solidFill>
                <a:effectLst/>
                <a:latin typeface="Montserrat" panose="00000500000000000000" pitchFamily="2" charset="0"/>
                <a:ea typeface="Times New Roman" panose="02020603050405020304" pitchFamily="18" charset="0"/>
                <a:cs typeface="Times New Roman" panose="02020603050405020304" pitchFamily="18" charset="0"/>
              </a:rPr>
              <a:t>D</a:t>
            </a:r>
            <a:r>
              <a:rPr lang="pt-BR" sz="1000" dirty="0">
                <a:solidFill>
                  <a:schemeClr val="tx1">
                    <a:lumMod val="95000"/>
                    <a:lumOff val="5000"/>
                  </a:schemeClr>
                </a:solidFill>
                <a:effectLst/>
                <a:latin typeface="Montserrat" panose="00000500000000000000" pitchFamily="2" charset="0"/>
                <a:ea typeface="Times New Roman" panose="02020603050405020304" pitchFamily="18" charset="0"/>
                <a:cs typeface="Times New Roman" panose="02020603050405020304" pitchFamily="18" charset="0"/>
              </a:rPr>
              <a:t>ependendo da atividade explorada pela pessoa jurídica existem diferentes tipos de licenças que são necessárias e emitidas pela Polícia, desde o ALVARÁ ANUAL DE LICENÇA, </a:t>
            </a:r>
            <a:r>
              <a:rPr lang="pt-BR" sz="1000" dirty="0">
                <a:solidFill>
                  <a:schemeClr val="tx1">
                    <a:lumMod val="95000"/>
                    <a:lumOff val="5000"/>
                  </a:schemeClr>
                </a:solidFill>
                <a:effectLst/>
                <a:latin typeface="Montserrat" panose="00000500000000000000" pitchFamily="2" charset="0"/>
                <a:ea typeface="Calibri" panose="020F0502020204030204" pitchFamily="34" charset="0"/>
                <a:cs typeface="Times New Roman" panose="02020603050405020304" pitchFamily="18" charset="0"/>
              </a:rPr>
              <a:t>ALVARÁ ANUAL DE AUTORIZAÇÃO, </a:t>
            </a:r>
            <a:r>
              <a:rPr lang="pt-BR" sz="1000" dirty="0">
                <a:solidFill>
                  <a:schemeClr val="tx1">
                    <a:lumMod val="95000"/>
                    <a:lumOff val="5000"/>
                  </a:schemeClr>
                </a:solidFill>
                <a:effectLst/>
                <a:latin typeface="Montserrat" panose="00000500000000000000" pitchFamily="2" charset="0"/>
                <a:ea typeface="Times New Roman" panose="02020603050405020304" pitchFamily="18" charset="0"/>
                <a:cs typeface="Times New Roman" panose="02020603050405020304" pitchFamily="18" charset="0"/>
              </a:rPr>
              <a:t>LICENÇA MENSAL, até a </a:t>
            </a:r>
            <a:r>
              <a:rPr lang="pt-BR" sz="1000" dirty="0">
                <a:solidFill>
                  <a:schemeClr val="tx1">
                    <a:lumMod val="95000"/>
                    <a:lumOff val="5000"/>
                  </a:schemeClr>
                </a:solidFill>
                <a:effectLst/>
                <a:latin typeface="Montserrat" panose="00000500000000000000" pitchFamily="2" charset="0"/>
                <a:ea typeface="Calibri" panose="020F0502020204030204" pitchFamily="34" charset="0"/>
                <a:cs typeface="Times New Roman" panose="02020603050405020304" pitchFamily="18" charset="0"/>
              </a:rPr>
              <a:t>LICENÇA DIÁRIA.</a:t>
            </a:r>
          </a:p>
        </p:txBody>
      </p:sp>
      <p:sp>
        <p:nvSpPr>
          <p:cNvPr id="12" name="Retângulo 11">
            <a:extLst>
              <a:ext uri="{FF2B5EF4-FFF2-40B4-BE49-F238E27FC236}">
                <a16:creationId xmlns:a16="http://schemas.microsoft.com/office/drawing/2014/main" id="{1AD07684-070D-4D99-8F34-F9B014D23825}"/>
              </a:ext>
            </a:extLst>
          </p:cNvPr>
          <p:cNvSpPr/>
          <p:nvPr/>
        </p:nvSpPr>
        <p:spPr>
          <a:xfrm>
            <a:off x="-1" y="8893744"/>
            <a:ext cx="6858000" cy="10122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EBCD53AA-699D-4586-9D11-75958BF5D538}"/>
              </a:ext>
            </a:extLst>
          </p:cNvPr>
          <p:cNvSpPr/>
          <p:nvPr/>
        </p:nvSpPr>
        <p:spPr>
          <a:xfrm>
            <a:off x="4133386" y="1281113"/>
            <a:ext cx="2724614" cy="2995946"/>
          </a:xfrm>
          <a:prstGeom prst="rect">
            <a:avLst/>
          </a:prstGeom>
          <a:solidFill>
            <a:srgbClr val="A7731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EE696CF8-2636-4F47-B8B5-A27D4C37FEBC}"/>
              </a:ext>
            </a:extLst>
          </p:cNvPr>
          <p:cNvSpPr/>
          <p:nvPr/>
        </p:nvSpPr>
        <p:spPr>
          <a:xfrm>
            <a:off x="0" y="4470248"/>
            <a:ext cx="2724613" cy="2995946"/>
          </a:xfrm>
          <a:prstGeom prst="rect">
            <a:avLst/>
          </a:prstGeom>
          <a:solidFill>
            <a:srgbClr val="2C7B3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a:extLst>
              <a:ext uri="{FF2B5EF4-FFF2-40B4-BE49-F238E27FC236}">
                <a16:creationId xmlns:a16="http://schemas.microsoft.com/office/drawing/2014/main" id="{CA3CBB3A-AA06-4E6A-82DE-5360F5596650}"/>
              </a:ext>
            </a:extLst>
          </p:cNvPr>
          <p:cNvSpPr txBox="1"/>
          <p:nvPr/>
        </p:nvSpPr>
        <p:spPr>
          <a:xfrm>
            <a:off x="383381" y="396172"/>
            <a:ext cx="3429000" cy="184666"/>
          </a:xfrm>
          <a:prstGeom prst="rect">
            <a:avLst/>
          </a:prstGeom>
          <a:noFill/>
        </p:spPr>
        <p:txBody>
          <a:bodyPr wrap="square">
            <a:spAutoFit/>
          </a:bodyPr>
          <a:lstStyle/>
          <a:p>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PLANEJAMENTO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E </a:t>
            </a:r>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ORIENTAÇÕES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PARA A FORMALIZAÇÃO</a:t>
            </a:r>
            <a:endParaRPr lang="pt-BR" sz="600" dirty="0">
              <a:solidFill>
                <a:schemeClr val="tx1">
                  <a:lumMod val="85000"/>
                  <a:lumOff val="15000"/>
                </a:schemeClr>
              </a:solidFill>
              <a:latin typeface="Montserrat" panose="00000500000000000000" pitchFamily="2" charset="0"/>
            </a:endParaRPr>
          </a:p>
        </p:txBody>
      </p:sp>
      <p:sp>
        <p:nvSpPr>
          <p:cNvPr id="15" name="Retângulo 14">
            <a:extLst>
              <a:ext uri="{FF2B5EF4-FFF2-40B4-BE49-F238E27FC236}">
                <a16:creationId xmlns:a16="http://schemas.microsoft.com/office/drawing/2014/main" id="{6E31A181-BAD1-4149-96AD-88DB765A7829}"/>
              </a:ext>
            </a:extLst>
          </p:cNvPr>
          <p:cNvSpPr/>
          <p:nvPr/>
        </p:nvSpPr>
        <p:spPr>
          <a:xfrm>
            <a:off x="2955074" y="484207"/>
            <a:ext cx="2374694" cy="45719"/>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39D5C9D5-08A5-A0B0-D388-A9A0970F327D}"/>
              </a:ext>
            </a:extLst>
          </p:cNvPr>
          <p:cNvPicPr>
            <a:picLocks noChangeAspect="1"/>
          </p:cNvPicPr>
          <p:nvPr/>
        </p:nvPicPr>
        <p:blipFill>
          <a:blip r:embed="rId6"/>
          <a:srcRect/>
          <a:stretch>
            <a:fillRect/>
          </a:stretch>
        </p:blipFill>
        <p:spPr bwMode="auto">
          <a:xfrm>
            <a:off x="5809483" y="256912"/>
            <a:ext cx="772940" cy="896281"/>
          </a:xfrm>
          <a:prstGeom prst="rect">
            <a:avLst/>
          </a:prstGeom>
          <a:noFill/>
          <a:ln w="9525">
            <a:noFill/>
            <a:miter lim="800000"/>
            <a:headEnd/>
            <a:tailEnd/>
          </a:ln>
        </p:spPr>
      </p:pic>
    </p:spTree>
    <p:extLst>
      <p:ext uri="{BB962C8B-B14F-4D97-AF65-F5344CB8AC3E}">
        <p14:creationId xmlns:p14="http://schemas.microsoft.com/office/powerpoint/2010/main" val="3473805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a:extLst>
              <a:ext uri="{FF2B5EF4-FFF2-40B4-BE49-F238E27FC236}">
                <a16:creationId xmlns:a16="http://schemas.microsoft.com/office/drawing/2014/main" id="{CFD151EA-32D4-403E-9C01-C7AE3838C7D0}"/>
              </a:ext>
            </a:extLst>
          </p:cNvPr>
          <p:cNvPicPr>
            <a:picLocks noChangeAspect="1"/>
          </p:cNvPicPr>
          <p:nvPr/>
        </p:nvPicPr>
        <p:blipFill rotWithShape="1">
          <a:blip r:embed="rId2">
            <a:extLst>
              <a:ext uri="{28A0092B-C50C-407E-A947-70E740481C1C}">
                <a14:useLocalDpi xmlns:a14="http://schemas.microsoft.com/office/drawing/2010/main" val="0"/>
              </a:ext>
            </a:extLst>
          </a:blip>
          <a:srcRect t="28494" b="26077"/>
          <a:stretch/>
        </p:blipFill>
        <p:spPr>
          <a:xfrm>
            <a:off x="0" y="7838502"/>
            <a:ext cx="4436362" cy="2077014"/>
          </a:xfrm>
          <a:prstGeom prst="rect">
            <a:avLst/>
          </a:prstGeom>
        </p:spPr>
      </p:pic>
      <p:sp>
        <p:nvSpPr>
          <p:cNvPr id="19" name="Retângulo 18">
            <a:extLst>
              <a:ext uri="{FF2B5EF4-FFF2-40B4-BE49-F238E27FC236}">
                <a16:creationId xmlns:a16="http://schemas.microsoft.com/office/drawing/2014/main" id="{BDE1A145-6318-40AB-8E38-E298A522DA87}"/>
              </a:ext>
            </a:extLst>
          </p:cNvPr>
          <p:cNvSpPr/>
          <p:nvPr/>
        </p:nvSpPr>
        <p:spPr>
          <a:xfrm>
            <a:off x="0" y="7838501"/>
            <a:ext cx="4436361" cy="2077009"/>
          </a:xfrm>
          <a:prstGeom prst="rect">
            <a:avLst/>
          </a:prstGeom>
          <a:solidFill>
            <a:srgbClr val="2C7B3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ABDA6931-B11F-4A28-881E-36E6228E6A31}"/>
              </a:ext>
            </a:extLst>
          </p:cNvPr>
          <p:cNvSpPr/>
          <p:nvPr/>
        </p:nvSpPr>
        <p:spPr>
          <a:xfrm>
            <a:off x="0" y="1239160"/>
            <a:ext cx="6858000" cy="1833671"/>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8BE26587-65F2-4BF1-94B0-7E2A870F925E}"/>
              </a:ext>
            </a:extLst>
          </p:cNvPr>
          <p:cNvSpPr txBox="1"/>
          <p:nvPr/>
        </p:nvSpPr>
        <p:spPr>
          <a:xfrm>
            <a:off x="441325" y="1554222"/>
            <a:ext cx="6011863" cy="1220462"/>
          </a:xfrm>
          <a:prstGeom prst="rect">
            <a:avLst/>
          </a:prstGeom>
          <a:noFill/>
        </p:spPr>
        <p:txBody>
          <a:bodyPr wrap="square">
            <a:spAutoFit/>
          </a:bodyPr>
          <a:lstStyle/>
          <a:p>
            <a:pPr algn="just" fontAlgn="base">
              <a:lnSpc>
                <a:spcPct val="150000"/>
              </a:lnSpc>
            </a:pPr>
            <a:r>
              <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Os documentos devem ser apresentados junto a Gerência de Fiscalização de Jogos e Diversões, nos núcleos instalados junto às Delegacias Regionais ou nas Delegacias de Comarca, para consultar os documentos consulte o link da Polícia Civil: </a:t>
            </a:r>
            <a:r>
              <a:rPr lang="pt-BR" sz="1000"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http://www.policiacivil.sc.gov.br/</a:t>
            </a:r>
            <a:r>
              <a:rPr lang="pt-BR" sz="1000" u="sng" dirty="0" err="1">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index.php?option</a:t>
            </a:r>
            <a:r>
              <a:rPr lang="pt-BR" sz="1000"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t>
            </a:r>
            <a:r>
              <a:rPr lang="pt-BR" sz="1000" u="sng" dirty="0" err="1">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com_content&amp;view</a:t>
            </a:r>
            <a:r>
              <a:rPr lang="pt-BR" sz="1000"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t>
            </a:r>
            <a:r>
              <a:rPr lang="pt-BR" sz="1000" u="sng" dirty="0" err="1">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article&amp;id</a:t>
            </a:r>
            <a:r>
              <a:rPr lang="pt-BR" sz="1000"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=1408:documentos-necessarios&amp;catid=1:latest-news&amp;Itemid=107</a:t>
            </a:r>
            <a:r>
              <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a:t>
            </a:r>
          </a:p>
        </p:txBody>
      </p:sp>
      <p:sp>
        <p:nvSpPr>
          <p:cNvPr id="10" name="CaixaDeTexto 9">
            <a:extLst>
              <a:ext uri="{FF2B5EF4-FFF2-40B4-BE49-F238E27FC236}">
                <a16:creationId xmlns:a16="http://schemas.microsoft.com/office/drawing/2014/main" id="{9BC31007-7C88-4DF1-A6B9-1B87C7A9EF08}"/>
              </a:ext>
            </a:extLst>
          </p:cNvPr>
          <p:cNvSpPr txBox="1"/>
          <p:nvPr/>
        </p:nvSpPr>
        <p:spPr>
          <a:xfrm>
            <a:off x="441324" y="3306707"/>
            <a:ext cx="3429000" cy="338106"/>
          </a:xfrm>
          <a:prstGeom prst="rect">
            <a:avLst/>
          </a:prstGeom>
          <a:noFill/>
        </p:spPr>
        <p:txBody>
          <a:bodyPr wrap="square">
            <a:spAutoFit/>
          </a:bodyPr>
          <a:lstStyle/>
          <a:p>
            <a:pPr fontAlgn="base">
              <a:lnSpc>
                <a:spcPct val="150000"/>
              </a:lnSpc>
            </a:pPr>
            <a:r>
              <a:rPr lang="pt-BR" sz="1200" b="1" dirty="0">
                <a:solidFill>
                  <a:srgbClr val="181818"/>
                </a:solidFill>
                <a:effectLst/>
                <a:latin typeface="Montserrat" panose="00000500000000000000" pitchFamily="2" charset="0"/>
                <a:ea typeface="Times New Roman" panose="02020603050405020304" pitchFamily="18" charset="0"/>
              </a:rPr>
              <a:t>Passo 5 – Notas </a:t>
            </a:r>
            <a:r>
              <a:rPr lang="pt-BR" sz="1200" b="1" dirty="0">
                <a:solidFill>
                  <a:srgbClr val="181818"/>
                </a:solidFill>
                <a:latin typeface="Montserrat" panose="00000500000000000000" pitchFamily="2" charset="0"/>
                <a:ea typeface="Times New Roman" panose="02020603050405020304" pitchFamily="18" charset="0"/>
              </a:rPr>
              <a:t>F</a:t>
            </a:r>
            <a:r>
              <a:rPr lang="pt-BR" sz="1200" b="1" dirty="0">
                <a:solidFill>
                  <a:srgbClr val="181818"/>
                </a:solidFill>
                <a:effectLst/>
                <a:latin typeface="Montserrat" panose="00000500000000000000" pitchFamily="2" charset="0"/>
                <a:ea typeface="Times New Roman" panose="02020603050405020304" pitchFamily="18" charset="0"/>
              </a:rPr>
              <a:t>iscais</a:t>
            </a:r>
            <a:endParaRPr lang="pt-BR" sz="1200" b="1" dirty="0">
              <a:effectLst/>
              <a:latin typeface="Montserrat" panose="00000500000000000000" pitchFamily="2" charset="0"/>
              <a:ea typeface="Times New Roman" panose="02020603050405020304" pitchFamily="18" charset="0"/>
            </a:endParaRPr>
          </a:p>
        </p:txBody>
      </p:sp>
      <p:sp>
        <p:nvSpPr>
          <p:cNvPr id="12" name="CaixaDeTexto 11">
            <a:extLst>
              <a:ext uri="{FF2B5EF4-FFF2-40B4-BE49-F238E27FC236}">
                <a16:creationId xmlns:a16="http://schemas.microsoft.com/office/drawing/2014/main" id="{2A25B7DB-4A57-4891-9B44-D41171F41E92}"/>
              </a:ext>
            </a:extLst>
          </p:cNvPr>
          <p:cNvSpPr txBox="1"/>
          <p:nvPr/>
        </p:nvSpPr>
        <p:spPr>
          <a:xfrm>
            <a:off x="441324" y="3817789"/>
            <a:ext cx="6011863" cy="1693669"/>
          </a:xfrm>
          <a:prstGeom prst="rect">
            <a:avLst/>
          </a:prstGeom>
          <a:noFill/>
        </p:spPr>
        <p:txBody>
          <a:bodyPr wrap="square" lIns="91440" tIns="45720" rIns="91440" bIns="45720" anchor="t">
            <a:spAutoFit/>
          </a:bodyPr>
          <a:lstStyle/>
          <a:p>
            <a:pPr marL="285750" indent="-285750" algn="just" fontAlgn="base">
              <a:lnSpc>
                <a:spcPct val="150000"/>
              </a:lnSpc>
              <a:buAutoNum type="romanUcPeriod"/>
            </a:pPr>
            <a:r>
              <a:rPr lang="pt-BR" sz="1050" b="1" dirty="0">
                <a:effectLst/>
                <a:latin typeface="Montserrat"/>
                <a:ea typeface="Times New Roman" panose="02020603050405020304" pitchFamily="18" charset="0"/>
              </a:rPr>
              <a:t>Nota fiscal </a:t>
            </a:r>
            <a:r>
              <a:rPr lang="pt-BR" sz="1050" b="1" dirty="0">
                <a:latin typeface="Montserrat"/>
                <a:ea typeface="Times New Roman" panose="02020603050405020304" pitchFamily="18" charset="0"/>
              </a:rPr>
              <a:t>de Serviços</a:t>
            </a:r>
            <a:endParaRPr lang="pt-BR" sz="1050" b="1" dirty="0">
              <a:effectLst/>
              <a:latin typeface="Montserrat" panose="00000500000000000000" pitchFamily="2" charset="0"/>
              <a:ea typeface="Times New Roman" panose="02020603050405020304" pitchFamily="18" charset="0"/>
            </a:endParaRPr>
          </a:p>
          <a:p>
            <a:pPr marL="285750" indent="-285750" algn="just" fontAlgn="base">
              <a:lnSpc>
                <a:spcPct val="150000"/>
              </a:lnSpc>
              <a:buAutoNum type="romanUcPeriod"/>
            </a:pPr>
            <a:endParaRPr lang="pt-BR" sz="1000" b="1" dirty="0">
              <a:effectLst/>
              <a:latin typeface="Montserrat" panose="00000500000000000000" pitchFamily="2" charset="0"/>
              <a:ea typeface="Times New Roman" panose="02020603050405020304" pitchFamily="18" charset="0"/>
            </a:endParaRPr>
          </a:p>
          <a:p>
            <a:pPr algn="just" fontAlgn="base">
              <a:lnSpc>
                <a:spcPct val="150000"/>
              </a:lnSpc>
            </a:pPr>
            <a:r>
              <a:rPr lang="pt-BR" sz="1000" b="1" dirty="0">
                <a:effectLst/>
                <a:latin typeface="Montserrat"/>
                <a:ea typeface="Times New Roman" panose="02020603050405020304" pitchFamily="18" charset="0"/>
              </a:rPr>
              <a:t>A Nota Fiscal </a:t>
            </a:r>
            <a:r>
              <a:rPr lang="pt-BR" sz="1000" b="1" dirty="0">
                <a:latin typeface="Montserrat"/>
                <a:ea typeface="Times New Roman" panose="02020603050405020304" pitchFamily="18" charset="0"/>
              </a:rPr>
              <a:t>de Serviços</a:t>
            </a:r>
            <a:r>
              <a:rPr lang="pt-BR" sz="1000" b="1" dirty="0">
                <a:effectLst/>
                <a:latin typeface="Montserrat"/>
                <a:ea typeface="Times New Roman" panose="02020603050405020304" pitchFamily="18" charset="0"/>
              </a:rPr>
              <a:t> </a:t>
            </a:r>
            <a:r>
              <a:rPr lang="pt-BR" sz="1000" dirty="0">
                <a:effectLst/>
                <a:latin typeface="Montserrat"/>
                <a:ea typeface="Times New Roman" panose="02020603050405020304" pitchFamily="18" charset="0"/>
              </a:rPr>
              <a:t>NFS-e), </a:t>
            </a:r>
            <a:r>
              <a:rPr lang="pt-BR" sz="1000" dirty="0">
                <a:latin typeface="Montserrat"/>
                <a:ea typeface="Times New Roman" panose="02020603050405020304" pitchFamily="18" charset="0"/>
              </a:rPr>
              <a:t>deverá ser</a:t>
            </a:r>
            <a:r>
              <a:rPr lang="pt-BR" sz="1000" dirty="0">
                <a:effectLst/>
                <a:latin typeface="Montserrat"/>
                <a:ea typeface="Times New Roman" panose="02020603050405020304" pitchFamily="18" charset="0"/>
              </a:rPr>
              <a:t> </a:t>
            </a:r>
            <a:r>
              <a:rPr lang="pt-BR" sz="1000" dirty="0">
                <a:latin typeface="Montserrat"/>
                <a:ea typeface="Times New Roman" panose="02020603050405020304" pitchFamily="18" charset="0"/>
              </a:rPr>
              <a:t>emitida pelo sistema Nacional </a:t>
            </a:r>
            <a:r>
              <a:rPr lang="pt-BR" sz="1000" dirty="0">
                <a:solidFill>
                  <a:schemeClr val="accent1"/>
                </a:solidFill>
                <a:latin typeface="Montserrat"/>
                <a:ea typeface="Times New Roman" panose="02020603050405020304" pitchFamily="18" charset="0"/>
              </a:rPr>
              <a:t>(</a:t>
            </a:r>
            <a:r>
              <a:rPr lang="pt-BR" sz="1000" dirty="0">
                <a:solidFill>
                  <a:schemeClr val="accent1"/>
                </a:solidFill>
                <a:latin typeface="Montserrat"/>
                <a:ea typeface="+mn-lt"/>
                <a:cs typeface="+mn-lt"/>
                <a:hlinkClick r:id="rId4">
                  <a:extLst>
                    <a:ext uri="{A12FA001-AC4F-418D-AE19-62706E023703}">
                      <ahyp:hlinkClr xmlns:ahyp="http://schemas.microsoft.com/office/drawing/2018/hyperlinkcolor" val="tx"/>
                    </a:ext>
                  </a:extLst>
                </a:hlinkClick>
              </a:rPr>
              <a:t>https://www.nfse.gov.br/EmissorNacional/Login?ReturnUrl=%2fEmissorNacional</a:t>
            </a:r>
            <a:r>
              <a:rPr lang="pt-BR" sz="1000" dirty="0">
                <a:solidFill>
                  <a:schemeClr val="accent1"/>
                </a:solidFill>
                <a:latin typeface="Montserrat"/>
                <a:ea typeface="+mn-lt"/>
                <a:cs typeface="Calibri"/>
              </a:rPr>
              <a:t>)</a:t>
            </a:r>
            <a:r>
              <a:rPr lang="pt-BR" sz="1000" dirty="0">
                <a:latin typeface="Montserrat"/>
                <a:ea typeface="Times New Roman" panose="02020603050405020304" pitchFamily="18" charset="0"/>
              </a:rPr>
              <a:t> </a:t>
            </a:r>
            <a:r>
              <a:rPr lang="pt-BR" sz="1000" dirty="0">
                <a:effectLst/>
                <a:latin typeface="Montserrat"/>
                <a:ea typeface="Times New Roman" panose="02020603050405020304" pitchFamily="18" charset="0"/>
              </a:rPr>
              <a:t>e é </a:t>
            </a:r>
            <a:r>
              <a:rPr lang="pt-BR" sz="1000" b="1" dirty="0">
                <a:effectLst/>
                <a:latin typeface="Montserrat"/>
                <a:ea typeface="Times New Roman" panose="02020603050405020304" pitchFamily="18" charset="0"/>
              </a:rPr>
              <a:t>emitida pelos prestadores de serviços,</a:t>
            </a:r>
            <a:r>
              <a:rPr lang="pt-BR" sz="1000" dirty="0">
                <a:effectLst/>
                <a:latin typeface="Montserrat"/>
                <a:ea typeface="Times New Roman" panose="02020603050405020304" pitchFamily="18" charset="0"/>
              </a:rPr>
              <a:t> como estacionamentos, escolas particulares, academias, dentre outros. </a:t>
            </a:r>
            <a:r>
              <a:rPr lang="pt-BR" sz="1000" dirty="0">
                <a:latin typeface="Montserrat"/>
                <a:ea typeface="Times New Roman" panose="02020603050405020304" pitchFamily="18" charset="0"/>
              </a:rPr>
              <a:t>Não é necessária a solicitação de inscrição municipal para a emissão desta nota.</a:t>
            </a:r>
            <a:endParaRPr lang="pt-BR" sz="1000" dirty="0">
              <a:latin typeface="Montserrat"/>
              <a:cs typeface="Calibri"/>
            </a:endParaRPr>
          </a:p>
        </p:txBody>
      </p:sp>
      <p:sp>
        <p:nvSpPr>
          <p:cNvPr id="14" name="CaixaDeTexto 13">
            <a:extLst>
              <a:ext uri="{FF2B5EF4-FFF2-40B4-BE49-F238E27FC236}">
                <a16:creationId xmlns:a16="http://schemas.microsoft.com/office/drawing/2014/main" id="{EBC83C21-372E-4A37-8BDD-4451F5EDD5C3}"/>
              </a:ext>
            </a:extLst>
          </p:cNvPr>
          <p:cNvSpPr txBox="1"/>
          <p:nvPr/>
        </p:nvSpPr>
        <p:spPr>
          <a:xfrm>
            <a:off x="441325" y="5592837"/>
            <a:ext cx="6011863" cy="2388346"/>
          </a:xfrm>
          <a:prstGeom prst="rect">
            <a:avLst/>
          </a:prstGeom>
          <a:noFill/>
        </p:spPr>
        <p:txBody>
          <a:bodyPr wrap="square" lIns="91440" tIns="45720" rIns="91440" bIns="45720" anchor="t">
            <a:spAutoFit/>
          </a:bodyPr>
          <a:lstStyle/>
          <a:p>
            <a:pPr algn="just">
              <a:lnSpc>
                <a:spcPct val="150000"/>
              </a:lnSpc>
            </a:pPr>
            <a:r>
              <a:rPr lang="pt-BR" sz="1050" b="1"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II. Nota fiscal estadual</a:t>
            </a:r>
          </a:p>
          <a:p>
            <a:pPr algn="just">
              <a:lnSpc>
                <a:spcPct val="150000"/>
              </a:lnSpc>
            </a:pPr>
            <a:endParaRPr lang="pt-BR" sz="1000" dirty="0">
              <a:effectLst/>
              <a:latin typeface="Montserrat" panose="00000500000000000000" pitchFamily="2" charset="0"/>
              <a:ea typeface="Calibri" panose="020F0502020204030204" pitchFamily="34" charset="0"/>
              <a:cs typeface="Times New Roman" panose="02020603050405020304" pitchFamily="18" charset="0"/>
            </a:endParaRPr>
          </a:p>
          <a:p>
            <a:pPr algn="just">
              <a:lnSpc>
                <a:spcPct val="150000"/>
              </a:lnSpc>
            </a:pPr>
            <a:r>
              <a:rPr lang="pt-BR" sz="1000" dirty="0">
                <a:solidFill>
                  <a:srgbClr val="000000"/>
                </a:solidFill>
                <a:effectLst/>
                <a:latin typeface="Montserrat"/>
                <a:ea typeface="Times New Roman" panose="02020603050405020304" pitchFamily="18" charset="0"/>
                <a:cs typeface="Times New Roman"/>
              </a:rPr>
              <a:t>A Nota Fiscal Estadual, do Governo do Estado de Santa Catarina, é emitida pelos estabelecimentos comerciais, industriais e de serviços de transporte e comunicação, em operações em que incide </a:t>
            </a:r>
            <a:r>
              <a:rPr lang="pt-BR" sz="1000" dirty="0">
                <a:solidFill>
                  <a:srgbClr val="000000"/>
                </a:solidFill>
                <a:effectLst/>
                <a:latin typeface="Montserrat"/>
                <a:ea typeface="Calibri" panose="020F0502020204030204" pitchFamily="34" charset="0"/>
                <a:cs typeface="Times New Roman"/>
              </a:rPr>
              <a:t>o Imposto sobre Circulação de Mercadorias e Serviços -</a:t>
            </a:r>
            <a:r>
              <a:rPr lang="pt-BR" sz="1000" dirty="0">
                <a:solidFill>
                  <a:srgbClr val="000000"/>
                </a:solidFill>
                <a:effectLst/>
                <a:latin typeface="Montserrat"/>
                <a:ea typeface="Times New Roman" panose="02020603050405020304" pitchFamily="18" charset="0"/>
                <a:cs typeface="Times New Roman"/>
              </a:rPr>
              <a:t> ICMS, como restaurantes, supermercados e postos de gasolina, dentre outros. Para mais informações, acesse o site da Secretaria de Fazenda do Estado de Santa Catarina (</a:t>
            </a:r>
            <a:r>
              <a:rPr lang="pt-BR" sz="1000" u="sng" dirty="0">
                <a:solidFill>
                  <a:srgbClr val="000000"/>
                </a:solidFill>
                <a:effectLst/>
                <a:latin typeface="Montserrat"/>
                <a:ea typeface="Times New Roman" panose="02020603050405020304" pitchFamily="18" charset="0"/>
                <a:cs typeface="Times New Roman"/>
                <a:hlinkClick r:id="rId5"/>
              </a:rPr>
              <a:t>http://www.sef.sc.gov.br/</a:t>
            </a:r>
            <a:r>
              <a:rPr lang="pt-BR" sz="1000" dirty="0">
                <a:solidFill>
                  <a:srgbClr val="000000"/>
                </a:solidFill>
                <a:effectLst/>
                <a:latin typeface="Montserrat"/>
                <a:ea typeface="Times New Roman" panose="02020603050405020304" pitchFamily="18" charset="0"/>
                <a:cs typeface="Times New Roman"/>
              </a:rPr>
              <a:t>).</a:t>
            </a:r>
            <a:r>
              <a:rPr lang="pt-BR" sz="1000" dirty="0">
                <a:solidFill>
                  <a:srgbClr val="000000"/>
                </a:solidFill>
                <a:latin typeface="Montserrat"/>
                <a:ea typeface="Times New Roman" panose="02020603050405020304" pitchFamily="18" charset="0"/>
                <a:cs typeface="Times New Roman"/>
              </a:rPr>
              <a:t> O Sebrae disponibiliza de um emissor gratuito, sendo acessado pelo link: </a:t>
            </a:r>
            <a:r>
              <a:rPr lang="pt-BR" sz="1000" dirty="0">
                <a:solidFill>
                  <a:schemeClr val="accent1"/>
                </a:solidFill>
                <a:latin typeface="Montserrat"/>
                <a:ea typeface="+mn-lt"/>
                <a:cs typeface="+mn-lt"/>
                <a:hlinkClick r:id="rId6">
                  <a:extLst>
                    <a:ext uri="{A12FA001-AC4F-418D-AE19-62706E023703}">
                      <ahyp:hlinkClr xmlns:ahyp="http://schemas.microsoft.com/office/drawing/2018/hyperlinkcolor" val="tx"/>
                    </a:ext>
                  </a:extLst>
                </a:hlinkClick>
              </a:rPr>
              <a:t>https://sebrae.com.br/sites/portalsebrae/produtoseservicos/emissornfe</a:t>
            </a:r>
            <a:endParaRPr lang="pt-BR" sz="1000" dirty="0">
              <a:solidFill>
                <a:schemeClr val="accent1"/>
              </a:solidFill>
              <a:latin typeface="Montserrat"/>
              <a:ea typeface="+mn-lt"/>
              <a:cs typeface="Times New Roman" panose="02020603050405020304" pitchFamily="18" charset="0"/>
            </a:endParaRPr>
          </a:p>
          <a:p>
            <a:pPr algn="just">
              <a:lnSpc>
                <a:spcPct val="150000"/>
              </a:lnSpc>
            </a:pPr>
            <a:endParaRPr lang="pt-BR" sz="1000" dirty="0">
              <a:latin typeface="Calibri"/>
              <a:ea typeface="Calibri" panose="020F0502020204030204" pitchFamily="34" charset="0"/>
              <a:cs typeface="Calibri"/>
            </a:endParaRPr>
          </a:p>
        </p:txBody>
      </p:sp>
      <p:sp>
        <p:nvSpPr>
          <p:cNvPr id="16" name="CaixaDeTexto 15">
            <a:extLst>
              <a:ext uri="{FF2B5EF4-FFF2-40B4-BE49-F238E27FC236}">
                <a16:creationId xmlns:a16="http://schemas.microsoft.com/office/drawing/2014/main" id="{CEC51993-EA31-4314-9DAE-1DF7E08E983E}"/>
              </a:ext>
            </a:extLst>
          </p:cNvPr>
          <p:cNvSpPr txBox="1"/>
          <p:nvPr/>
        </p:nvSpPr>
        <p:spPr>
          <a:xfrm>
            <a:off x="610529" y="8078311"/>
            <a:ext cx="3429000" cy="317587"/>
          </a:xfrm>
          <a:prstGeom prst="rect">
            <a:avLst/>
          </a:prstGeom>
          <a:noFill/>
        </p:spPr>
        <p:txBody>
          <a:bodyPr wrap="square">
            <a:spAutoFit/>
          </a:bodyPr>
          <a:lstStyle/>
          <a:p>
            <a:pPr algn="just">
              <a:lnSpc>
                <a:spcPct val="150000"/>
              </a:lnSpc>
            </a:pPr>
            <a:r>
              <a:rPr lang="pt-BR" sz="11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Para maiores informações:</a:t>
            </a:r>
            <a:endParaRPr lang="pt-BR" sz="11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18" name="CaixaDeTexto 17">
            <a:extLst>
              <a:ext uri="{FF2B5EF4-FFF2-40B4-BE49-F238E27FC236}">
                <a16:creationId xmlns:a16="http://schemas.microsoft.com/office/drawing/2014/main" id="{4D041FBF-0C11-4AEE-84AD-DF4042AEE1AD}"/>
              </a:ext>
            </a:extLst>
          </p:cNvPr>
          <p:cNvSpPr txBox="1"/>
          <p:nvPr/>
        </p:nvSpPr>
        <p:spPr>
          <a:xfrm>
            <a:off x="631495" y="8462667"/>
            <a:ext cx="3429000" cy="989630"/>
          </a:xfrm>
          <a:prstGeom prst="rect">
            <a:avLst/>
          </a:prstGeom>
          <a:noFill/>
        </p:spPr>
        <p:txBody>
          <a:bodyPr wrap="square">
            <a:spAutoFit/>
          </a:bodyPr>
          <a:lstStyle/>
          <a:p>
            <a:pPr>
              <a:lnSpc>
                <a:spcPct val="150000"/>
              </a:lnSpc>
            </a:pPr>
            <a:r>
              <a:rPr lang="pt-BR" sz="10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SALA DO EMPREENDEDOR:</a:t>
            </a:r>
            <a:endPar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50000"/>
              </a:lnSpc>
            </a:pPr>
            <a:r>
              <a:rPr lang="pt-BR" sz="1000"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www.agronomica.sc.gov.br</a:t>
            </a:r>
            <a:endPar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nSpc>
                <a:spcPct val="150000"/>
              </a:lnSpc>
            </a:pPr>
            <a:r>
              <a:rPr lang="pt-BR" sz="1000"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cidadania@agronomica.sc.gov.br</a:t>
            </a:r>
          </a:p>
          <a:p>
            <a:pPr>
              <a:lnSpc>
                <a:spcPct val="150000"/>
              </a:lnSpc>
            </a:pPr>
            <a:r>
              <a:rPr lang="pt-BR" sz="1000" b="1" dirty="0">
                <a:solidFill>
                  <a:schemeClr val="bg1"/>
                </a:solidFill>
                <a:effectLst/>
                <a:latin typeface="Montserrat" panose="00000500000000000000" pitchFamily="2" charset="0"/>
                <a:ea typeface="Calibri" panose="020F0502020204030204" pitchFamily="34" charset="0"/>
              </a:rPr>
              <a:t>Fone: 47 3542-0166</a:t>
            </a:r>
            <a:endParaRPr lang="pt-BR" sz="1000" dirty="0">
              <a:solidFill>
                <a:schemeClr val="bg1"/>
              </a:solidFill>
              <a:latin typeface="Montserrat" panose="00000500000000000000" pitchFamily="2" charset="0"/>
            </a:endParaRPr>
          </a:p>
        </p:txBody>
      </p:sp>
      <p:sp>
        <p:nvSpPr>
          <p:cNvPr id="22" name="Rectangle 2">
            <a:extLst>
              <a:ext uri="{FF2B5EF4-FFF2-40B4-BE49-F238E27FC236}">
                <a16:creationId xmlns:a16="http://schemas.microsoft.com/office/drawing/2014/main" id="{6683054F-9BFD-4A80-B0AF-535F9FE64B48}"/>
              </a:ext>
            </a:extLst>
          </p:cNvPr>
          <p:cNvSpPr>
            <a:spLocks noChangeArrowheads="1"/>
          </p:cNvSpPr>
          <p:nvPr/>
        </p:nvSpPr>
        <p:spPr bwMode="auto">
          <a:xfrm>
            <a:off x="4245595" y="8698777"/>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23" name="Objeto 22">
            <a:extLst>
              <a:ext uri="{FF2B5EF4-FFF2-40B4-BE49-F238E27FC236}">
                <a16:creationId xmlns:a16="http://schemas.microsoft.com/office/drawing/2014/main" id="{05AE350A-75AC-403F-8C5D-782D409ED1DB}"/>
              </a:ext>
            </a:extLst>
          </p:cNvPr>
          <p:cNvGraphicFramePr>
            <a:graphicFrameLocks noChangeAspect="1"/>
          </p:cNvGraphicFramePr>
          <p:nvPr>
            <p:extLst>
              <p:ext uri="{D42A27DB-BD31-4B8C-83A1-F6EECF244321}">
                <p14:modId xmlns:p14="http://schemas.microsoft.com/office/powerpoint/2010/main" val="3802241586"/>
              </p:ext>
            </p:extLst>
          </p:nvPr>
        </p:nvGraphicFramePr>
        <p:xfrm>
          <a:off x="4566992" y="8462667"/>
          <a:ext cx="1876425" cy="828675"/>
        </p:xfrm>
        <a:graphic>
          <a:graphicData uri="http://schemas.openxmlformats.org/presentationml/2006/ole">
            <mc:AlternateContent xmlns:mc="http://schemas.openxmlformats.org/markup-compatibility/2006">
              <mc:Choice xmlns:v="urn:schemas-microsoft-com:vml" Requires="v">
                <p:oleObj name="Imagem de Bitmap" r:id="rId8" imgW="3315163" imgH="1476190" progId="Paint.Picture">
                  <p:embed/>
                </p:oleObj>
              </mc:Choice>
              <mc:Fallback>
                <p:oleObj name="Imagem de Bitmap" r:id="rId8" imgW="3315163" imgH="1476190" progId="Paint.Picture">
                  <p:embed/>
                  <p:pic>
                    <p:nvPicPr>
                      <p:cNvPr id="23" name="Objeto 22">
                        <a:extLst>
                          <a:ext uri="{FF2B5EF4-FFF2-40B4-BE49-F238E27FC236}">
                            <a16:creationId xmlns:a16="http://schemas.microsoft.com/office/drawing/2014/main" id="{05AE350A-75AC-403F-8C5D-782D409ED1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6992" y="8462667"/>
                        <a:ext cx="1876425"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CaixaDeTexto 24">
            <a:extLst>
              <a:ext uri="{FF2B5EF4-FFF2-40B4-BE49-F238E27FC236}">
                <a16:creationId xmlns:a16="http://schemas.microsoft.com/office/drawing/2014/main" id="{8DA67BCA-AFD0-4FE6-B856-4C26E6F03BBA}"/>
              </a:ext>
            </a:extLst>
          </p:cNvPr>
          <p:cNvSpPr txBox="1"/>
          <p:nvPr/>
        </p:nvSpPr>
        <p:spPr>
          <a:xfrm>
            <a:off x="383381" y="396172"/>
            <a:ext cx="3429000" cy="184666"/>
          </a:xfrm>
          <a:prstGeom prst="rect">
            <a:avLst/>
          </a:prstGeom>
          <a:noFill/>
        </p:spPr>
        <p:txBody>
          <a:bodyPr wrap="square">
            <a:spAutoFit/>
          </a:bodyPr>
          <a:lstStyle/>
          <a:p>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PLANEJAMENTO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E </a:t>
            </a:r>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ORIENTAÇÕES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PARA A FORMALIZAÇÃO</a:t>
            </a:r>
            <a:endParaRPr lang="pt-BR" sz="600" dirty="0">
              <a:solidFill>
                <a:schemeClr val="tx1">
                  <a:lumMod val="85000"/>
                  <a:lumOff val="15000"/>
                </a:schemeClr>
              </a:solidFill>
              <a:latin typeface="Montserrat" panose="00000500000000000000" pitchFamily="2" charset="0"/>
            </a:endParaRPr>
          </a:p>
        </p:txBody>
      </p:sp>
      <p:sp>
        <p:nvSpPr>
          <p:cNvPr id="17" name="Retângulo 16">
            <a:extLst>
              <a:ext uri="{FF2B5EF4-FFF2-40B4-BE49-F238E27FC236}">
                <a16:creationId xmlns:a16="http://schemas.microsoft.com/office/drawing/2014/main" id="{B4A5D16E-042D-4ECD-9BE2-4EF1A85CAA92}"/>
              </a:ext>
            </a:extLst>
          </p:cNvPr>
          <p:cNvSpPr/>
          <p:nvPr/>
        </p:nvSpPr>
        <p:spPr>
          <a:xfrm>
            <a:off x="2955074" y="484207"/>
            <a:ext cx="2374694" cy="45719"/>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58CF6C11-F7BE-8DC5-8253-2E5518433E0E}"/>
              </a:ext>
            </a:extLst>
          </p:cNvPr>
          <p:cNvPicPr>
            <a:picLocks noChangeAspect="1"/>
          </p:cNvPicPr>
          <p:nvPr/>
        </p:nvPicPr>
        <p:blipFill>
          <a:blip r:embed="rId10"/>
          <a:srcRect/>
          <a:stretch>
            <a:fillRect/>
          </a:stretch>
        </p:blipFill>
        <p:spPr bwMode="auto">
          <a:xfrm>
            <a:off x="5809483" y="256912"/>
            <a:ext cx="772940" cy="896281"/>
          </a:xfrm>
          <a:prstGeom prst="rect">
            <a:avLst/>
          </a:prstGeom>
          <a:noFill/>
          <a:ln w="9525">
            <a:noFill/>
            <a:miter lim="800000"/>
            <a:headEnd/>
            <a:tailEnd/>
          </a:ln>
        </p:spPr>
      </p:pic>
    </p:spTree>
    <p:extLst>
      <p:ext uri="{BB962C8B-B14F-4D97-AF65-F5344CB8AC3E}">
        <p14:creationId xmlns:p14="http://schemas.microsoft.com/office/powerpoint/2010/main" val="50068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ângulo 32">
            <a:extLst>
              <a:ext uri="{FF2B5EF4-FFF2-40B4-BE49-F238E27FC236}">
                <a16:creationId xmlns:a16="http://schemas.microsoft.com/office/drawing/2014/main" id="{A6763354-6A32-4118-A151-E48441C1690A}"/>
              </a:ext>
            </a:extLst>
          </p:cNvPr>
          <p:cNvSpPr/>
          <p:nvPr/>
        </p:nvSpPr>
        <p:spPr>
          <a:xfrm>
            <a:off x="-1" y="7883508"/>
            <a:ext cx="6858000" cy="15753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8D6741DF-A0F2-4AFA-B7BD-318408A1CA74}"/>
              </a:ext>
            </a:extLst>
          </p:cNvPr>
          <p:cNvSpPr txBox="1"/>
          <p:nvPr/>
        </p:nvSpPr>
        <p:spPr>
          <a:xfrm>
            <a:off x="399993" y="1153193"/>
            <a:ext cx="6058014" cy="1598707"/>
          </a:xfrm>
          <a:prstGeom prst="rect">
            <a:avLst/>
          </a:prstGeom>
          <a:noFill/>
        </p:spPr>
        <p:txBody>
          <a:bodyPr wrap="square">
            <a:spAutoFit/>
          </a:bodyPr>
          <a:lstStyle/>
          <a:p>
            <a:pPr lvl="0" algn="just">
              <a:lnSpc>
                <a:spcPts val="1700"/>
              </a:lnSpc>
              <a:tabLst>
                <a:tab pos="180340" algn="l"/>
              </a:tabLst>
            </a:pPr>
            <a:r>
              <a:rPr lang="pt-BR" sz="1100" b="1" dirty="0">
                <a:latin typeface="Montserrat" panose="00000500000000000000" pitchFamily="2" charset="0"/>
              </a:rPr>
              <a:t>1.     Faça um plano de negócio</a:t>
            </a:r>
          </a:p>
          <a:p>
            <a:pPr lvl="0" algn="just">
              <a:lnSpc>
                <a:spcPts val="1700"/>
              </a:lnSpc>
              <a:tabLst>
                <a:tab pos="180340" algn="l"/>
              </a:tabLst>
            </a:pPr>
            <a:endParaRPr lang="pt-BR" sz="1100" b="1" dirty="0">
              <a:latin typeface="Montserrat" panose="00000500000000000000" pitchFamily="2" charset="0"/>
            </a:endParaRPr>
          </a:p>
          <a:p>
            <a:pPr algn="just">
              <a:lnSpc>
                <a:spcPts val="1700"/>
              </a:lnSpc>
              <a:tabLst>
                <a:tab pos="540385" algn="l"/>
              </a:tabLst>
            </a:pPr>
            <a:r>
              <a:rPr lang="pt-BR" sz="1050" dirty="0">
                <a:latin typeface="Montserrat" panose="00000500000000000000" pitchFamily="2" charset="0"/>
              </a:rPr>
              <a:t>O Plano de negócio objetiva verificar a viabilidade de uma ideia de negócio do ponto de vista financeiro e de mercado. Pode ser usado para uma empresa ou para um projeto específico. Possibilita identificar antecipadamente: clientes, fornecedores, concorrentes, ponto, recursos necessários, custos e despesas, preços, previsão de vendas e receita, etc.</a:t>
            </a:r>
          </a:p>
        </p:txBody>
      </p:sp>
      <p:sp>
        <p:nvSpPr>
          <p:cNvPr id="9" name="Retângulo 8">
            <a:extLst>
              <a:ext uri="{FF2B5EF4-FFF2-40B4-BE49-F238E27FC236}">
                <a16:creationId xmlns:a16="http://schemas.microsoft.com/office/drawing/2014/main" id="{29070C10-AED2-4EEE-BE01-5D3F674EF274}"/>
              </a:ext>
            </a:extLst>
          </p:cNvPr>
          <p:cNvSpPr/>
          <p:nvPr/>
        </p:nvSpPr>
        <p:spPr>
          <a:xfrm>
            <a:off x="0" y="4139054"/>
            <a:ext cx="6858000" cy="959076"/>
          </a:xfrm>
          <a:prstGeom prst="rect">
            <a:avLst/>
          </a:prstGeom>
          <a:solidFill>
            <a:srgbClr val="2C7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8285407E-0D54-4FA7-9167-D4A9432FCE47}"/>
              </a:ext>
            </a:extLst>
          </p:cNvPr>
          <p:cNvSpPr txBox="1"/>
          <p:nvPr/>
        </p:nvSpPr>
        <p:spPr>
          <a:xfrm>
            <a:off x="662046" y="4354609"/>
            <a:ext cx="5533907" cy="527965"/>
          </a:xfrm>
          <a:prstGeom prst="rect">
            <a:avLst/>
          </a:prstGeom>
          <a:noFill/>
        </p:spPr>
        <p:txBody>
          <a:bodyPr wrap="square">
            <a:spAutoFit/>
          </a:bodyPr>
          <a:lstStyle/>
          <a:p>
            <a:pPr algn="ctr">
              <a:lnSpc>
                <a:spcPct val="150000"/>
              </a:lnSpc>
            </a:pPr>
            <a:r>
              <a:rPr lang="pt-BR" sz="100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Acesse o site: </a:t>
            </a:r>
            <a:r>
              <a:rPr lang="pt-BR" sz="1000"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https://atendimento.sebrae-sc.com.br/cursos/plano-de-negocio/</a:t>
            </a:r>
            <a:endParaRPr lang="pt-BR" sz="1000" u="sng"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algn="ctr">
              <a:lnSpc>
                <a:spcPct val="150000"/>
              </a:lnSpc>
            </a:pPr>
            <a:r>
              <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e monte o seu plano gratuitamente. Dúvidas e maiores informações: 0800 643 0401.</a:t>
            </a:r>
          </a:p>
        </p:txBody>
      </p:sp>
      <p:pic>
        <p:nvPicPr>
          <p:cNvPr id="12" name="Imagem 11">
            <a:extLst>
              <a:ext uri="{FF2B5EF4-FFF2-40B4-BE49-F238E27FC236}">
                <a16:creationId xmlns:a16="http://schemas.microsoft.com/office/drawing/2014/main" id="{38240964-9D65-47E6-B071-4CB9E38AFB65}"/>
              </a:ext>
            </a:extLst>
          </p:cNvPr>
          <p:cNvPicPr>
            <a:picLocks noChangeAspect="1"/>
          </p:cNvPicPr>
          <p:nvPr/>
        </p:nvPicPr>
        <p:blipFill rotWithShape="1">
          <a:blip r:embed="rId3">
            <a:extLst>
              <a:ext uri="{28A0092B-C50C-407E-A947-70E740481C1C}">
                <a14:useLocalDpi xmlns:a14="http://schemas.microsoft.com/office/drawing/2010/main" val="0"/>
              </a:ext>
            </a:extLst>
          </a:blip>
          <a:srcRect t="39739" b="39284"/>
          <a:stretch/>
        </p:blipFill>
        <p:spPr>
          <a:xfrm>
            <a:off x="0" y="3179977"/>
            <a:ext cx="6858000" cy="959077"/>
          </a:xfrm>
          <a:prstGeom prst="rect">
            <a:avLst/>
          </a:prstGeom>
        </p:spPr>
      </p:pic>
      <p:sp>
        <p:nvSpPr>
          <p:cNvPr id="14" name="CaixaDeTexto 13">
            <a:extLst>
              <a:ext uri="{FF2B5EF4-FFF2-40B4-BE49-F238E27FC236}">
                <a16:creationId xmlns:a16="http://schemas.microsoft.com/office/drawing/2014/main" id="{9C3A8826-92B6-45A4-8F78-4C7FA2C6B1E1}"/>
              </a:ext>
            </a:extLst>
          </p:cNvPr>
          <p:cNvSpPr txBox="1"/>
          <p:nvPr/>
        </p:nvSpPr>
        <p:spPr>
          <a:xfrm>
            <a:off x="399993" y="5438875"/>
            <a:ext cx="5795960" cy="338106"/>
          </a:xfrm>
          <a:prstGeom prst="rect">
            <a:avLst/>
          </a:prstGeom>
          <a:noFill/>
        </p:spPr>
        <p:txBody>
          <a:bodyPr wrap="square">
            <a:spAutoFit/>
          </a:bodyPr>
          <a:lstStyle/>
          <a:p>
            <a:pPr lvl="0" algn="just" fontAlgn="base">
              <a:lnSpc>
                <a:spcPct val="150000"/>
              </a:lnSpc>
            </a:pPr>
            <a:r>
              <a:rPr lang="pt-BR" sz="1200" b="1" dirty="0">
                <a:solidFill>
                  <a:srgbClr val="000000"/>
                </a:solidFill>
                <a:effectLst/>
                <a:latin typeface="Montserrat" panose="00000500000000000000" pitchFamily="2" charset="0"/>
                <a:ea typeface="Times New Roman" panose="02020603050405020304" pitchFamily="18" charset="0"/>
              </a:rPr>
              <a:t>2.     Passo-a-passo para abrir a sua empresa</a:t>
            </a:r>
            <a:endParaRPr lang="pt-BR" sz="1200" dirty="0">
              <a:effectLst/>
              <a:latin typeface="Montserrat" panose="00000500000000000000" pitchFamily="2" charset="0"/>
              <a:ea typeface="Times New Roman" panose="02020603050405020304" pitchFamily="18" charset="0"/>
            </a:endParaRPr>
          </a:p>
        </p:txBody>
      </p:sp>
      <p:sp>
        <p:nvSpPr>
          <p:cNvPr id="18" name="CaixaDeTexto 17">
            <a:extLst>
              <a:ext uri="{FF2B5EF4-FFF2-40B4-BE49-F238E27FC236}">
                <a16:creationId xmlns:a16="http://schemas.microsoft.com/office/drawing/2014/main" id="{49D5D7C6-3363-413D-AC1B-D151E144CE71}"/>
              </a:ext>
            </a:extLst>
          </p:cNvPr>
          <p:cNvSpPr txBox="1"/>
          <p:nvPr/>
        </p:nvSpPr>
        <p:spPr>
          <a:xfrm>
            <a:off x="1970194" y="6094523"/>
            <a:ext cx="4487813" cy="1621213"/>
          </a:xfrm>
          <a:prstGeom prst="rect">
            <a:avLst/>
          </a:prstGeom>
          <a:noFill/>
        </p:spPr>
        <p:txBody>
          <a:bodyPr wrap="square">
            <a:spAutoFit/>
          </a:bodyPr>
          <a:lstStyle/>
          <a:p>
            <a:pPr marL="171450" indent="-171450" algn="just" fontAlgn="base">
              <a:lnSpc>
                <a:spcPts val="1700"/>
              </a:lnSpc>
              <a:spcAft>
                <a:spcPts val="300"/>
              </a:spcAft>
              <a:buClr>
                <a:schemeClr val="accent1">
                  <a:lumMod val="75000"/>
                </a:schemeClr>
              </a:buClr>
              <a:buSzPct val="120000"/>
              <a:buFont typeface="Wingdings" panose="05000000000000000000" pitchFamily="2" charset="2"/>
              <a:buChar char="§"/>
            </a:pPr>
            <a:r>
              <a:rPr lang="pt-BR" sz="1000" dirty="0">
                <a:effectLst/>
                <a:latin typeface="Montserrat" panose="00000500000000000000" pitchFamily="2" charset="0"/>
                <a:ea typeface="Times New Roman" panose="02020603050405020304" pitchFamily="18" charset="0"/>
              </a:rPr>
              <a:t>Defina as atividades que serão prestadas pela sua empresa;</a:t>
            </a:r>
          </a:p>
          <a:p>
            <a:pPr marL="171450" indent="-171450" algn="just" fontAlgn="base">
              <a:lnSpc>
                <a:spcPts val="1700"/>
              </a:lnSpc>
              <a:spcAft>
                <a:spcPts val="300"/>
              </a:spcAft>
              <a:buClr>
                <a:schemeClr val="accent1">
                  <a:lumMod val="75000"/>
                </a:schemeClr>
              </a:buClr>
              <a:buSzPct val="120000"/>
              <a:buFont typeface="Wingdings" panose="05000000000000000000" pitchFamily="2" charset="2"/>
              <a:buChar char="§"/>
            </a:pPr>
            <a:r>
              <a:rPr lang="pt-BR" sz="1000" dirty="0">
                <a:effectLst/>
                <a:latin typeface="Montserrat" panose="00000500000000000000" pitchFamily="2" charset="0"/>
                <a:ea typeface="Times New Roman" panose="02020603050405020304" pitchFamily="18" charset="0"/>
              </a:rPr>
              <a:t>Escolha o local e o nome empresarial;</a:t>
            </a:r>
          </a:p>
          <a:p>
            <a:pPr marL="171450" indent="-171450" algn="just" fontAlgn="base">
              <a:lnSpc>
                <a:spcPts val="1700"/>
              </a:lnSpc>
              <a:spcAft>
                <a:spcPts val="300"/>
              </a:spcAft>
              <a:buClr>
                <a:schemeClr val="accent1">
                  <a:lumMod val="75000"/>
                </a:schemeClr>
              </a:buClr>
              <a:buSzPct val="120000"/>
              <a:buFont typeface="Wingdings" panose="05000000000000000000" pitchFamily="2" charset="2"/>
              <a:buChar char="§"/>
            </a:pPr>
            <a:r>
              <a:rPr lang="pt-BR" sz="1000" dirty="0">
                <a:effectLst/>
                <a:latin typeface="Montserrat" panose="00000500000000000000" pitchFamily="2" charset="0"/>
                <a:ea typeface="Times New Roman" panose="02020603050405020304" pitchFamily="18" charset="0"/>
              </a:rPr>
              <a:t>Verifique o ‘porte’ do seu negócio e o ‘tipo’ de empresa;</a:t>
            </a:r>
          </a:p>
          <a:p>
            <a:pPr marL="171450" indent="-171450" algn="just" fontAlgn="base">
              <a:spcAft>
                <a:spcPts val="300"/>
              </a:spcAft>
              <a:buClr>
                <a:schemeClr val="accent1">
                  <a:lumMod val="75000"/>
                </a:schemeClr>
              </a:buClr>
              <a:buSzPct val="120000"/>
              <a:buFont typeface="Wingdings" panose="05000000000000000000" pitchFamily="2" charset="2"/>
              <a:buChar char="§"/>
            </a:pPr>
            <a:r>
              <a:rPr lang="pt-BR" sz="1000" dirty="0">
                <a:effectLst/>
                <a:latin typeface="Montserrat" panose="00000500000000000000" pitchFamily="2" charset="0"/>
                <a:ea typeface="Times New Roman" panose="02020603050405020304" pitchFamily="18" charset="0"/>
              </a:rPr>
              <a:t>Informe-se quanto às normas sanitárias, meio ambiente e bombeiros de acordo com a sua atividade prestada;</a:t>
            </a:r>
          </a:p>
          <a:p>
            <a:pPr marL="171450" indent="-171450" algn="just">
              <a:lnSpc>
                <a:spcPts val="1700"/>
              </a:lnSpc>
              <a:spcAft>
                <a:spcPts val="300"/>
              </a:spcAft>
              <a:buClr>
                <a:schemeClr val="accent1">
                  <a:lumMod val="75000"/>
                </a:schemeClr>
              </a:buClr>
              <a:buSzPct val="120000"/>
              <a:buFont typeface="Wingdings" panose="05000000000000000000" pitchFamily="2" charset="2"/>
              <a:buChar char="§"/>
            </a:pPr>
            <a:r>
              <a:rPr lang="pt-BR" sz="1000" dirty="0">
                <a:effectLst/>
                <a:latin typeface="Montserrat" panose="00000500000000000000" pitchFamily="2" charset="0"/>
                <a:ea typeface="Calibri" panose="020F0502020204030204" pitchFamily="34" charset="0"/>
              </a:rPr>
              <a:t>Informe-se quanto às normas sanitárias relativas ao COVID-19 no município. </a:t>
            </a:r>
            <a:endParaRPr lang="pt-BR" sz="1000" dirty="0">
              <a:latin typeface="Montserrat" panose="00000500000000000000" pitchFamily="2" charset="0"/>
            </a:endParaRPr>
          </a:p>
        </p:txBody>
      </p:sp>
      <p:sp>
        <p:nvSpPr>
          <p:cNvPr id="20" name="CaixaDeTexto 19">
            <a:extLst>
              <a:ext uri="{FF2B5EF4-FFF2-40B4-BE49-F238E27FC236}">
                <a16:creationId xmlns:a16="http://schemas.microsoft.com/office/drawing/2014/main" id="{49744244-FB17-46FE-BE88-447F95C147EF}"/>
              </a:ext>
            </a:extLst>
          </p:cNvPr>
          <p:cNvSpPr txBox="1"/>
          <p:nvPr/>
        </p:nvSpPr>
        <p:spPr>
          <a:xfrm>
            <a:off x="456532" y="6185727"/>
            <a:ext cx="1361900" cy="515526"/>
          </a:xfrm>
          <a:prstGeom prst="rect">
            <a:avLst/>
          </a:prstGeom>
          <a:noFill/>
        </p:spPr>
        <p:txBody>
          <a:bodyPr wrap="square">
            <a:spAutoFit/>
          </a:bodyPr>
          <a:lstStyle/>
          <a:p>
            <a:pPr fontAlgn="base">
              <a:lnSpc>
                <a:spcPct val="150000"/>
              </a:lnSpc>
            </a:pPr>
            <a:r>
              <a:rPr lang="pt-BR" sz="1050" b="1" dirty="0">
                <a:effectLst/>
                <a:latin typeface="Montserrat" panose="00000500000000000000" pitchFamily="2" charset="0"/>
                <a:ea typeface="Times New Roman" panose="02020603050405020304" pitchFamily="18" charset="0"/>
              </a:rPr>
              <a:t>Passo 1</a:t>
            </a:r>
          </a:p>
          <a:p>
            <a:r>
              <a:rPr lang="pt-BR" sz="1050" dirty="0">
                <a:effectLst/>
                <a:latin typeface="Montserrat" panose="00000500000000000000" pitchFamily="2" charset="0"/>
                <a:ea typeface="Calibri" panose="020F0502020204030204" pitchFamily="34" charset="0"/>
              </a:rPr>
              <a:t>(Planejamento)</a:t>
            </a:r>
            <a:endParaRPr lang="pt-BR" sz="1050" dirty="0">
              <a:latin typeface="Montserrat" panose="00000500000000000000" pitchFamily="2" charset="0"/>
            </a:endParaRPr>
          </a:p>
        </p:txBody>
      </p:sp>
      <p:sp>
        <p:nvSpPr>
          <p:cNvPr id="22" name="Retângulo 21">
            <a:extLst>
              <a:ext uri="{FF2B5EF4-FFF2-40B4-BE49-F238E27FC236}">
                <a16:creationId xmlns:a16="http://schemas.microsoft.com/office/drawing/2014/main" id="{002B7578-F21F-478A-9266-7F48F70C9F9A}"/>
              </a:ext>
            </a:extLst>
          </p:cNvPr>
          <p:cNvSpPr/>
          <p:nvPr/>
        </p:nvSpPr>
        <p:spPr>
          <a:xfrm>
            <a:off x="-1" y="9491266"/>
            <a:ext cx="6858000" cy="414734"/>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a:extLst>
              <a:ext uri="{FF2B5EF4-FFF2-40B4-BE49-F238E27FC236}">
                <a16:creationId xmlns:a16="http://schemas.microsoft.com/office/drawing/2014/main" id="{E4A67672-81B7-416F-BC8A-6D62B5864F19}"/>
              </a:ext>
            </a:extLst>
          </p:cNvPr>
          <p:cNvSpPr txBox="1"/>
          <p:nvPr/>
        </p:nvSpPr>
        <p:spPr>
          <a:xfrm>
            <a:off x="383381" y="396172"/>
            <a:ext cx="3429000" cy="184666"/>
          </a:xfrm>
          <a:prstGeom prst="rect">
            <a:avLst/>
          </a:prstGeom>
          <a:noFill/>
        </p:spPr>
        <p:txBody>
          <a:bodyPr wrap="square">
            <a:spAutoFit/>
          </a:bodyPr>
          <a:lstStyle/>
          <a:p>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PLANEJAMENTO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E </a:t>
            </a:r>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ORIENTAÇÕES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PARA A FORMALIZAÇÃO</a:t>
            </a:r>
            <a:endParaRPr lang="pt-BR" sz="600" dirty="0">
              <a:solidFill>
                <a:schemeClr val="tx1">
                  <a:lumMod val="85000"/>
                  <a:lumOff val="15000"/>
                </a:schemeClr>
              </a:solidFill>
              <a:latin typeface="Montserrat" panose="00000500000000000000" pitchFamily="2" charset="0"/>
            </a:endParaRPr>
          </a:p>
        </p:txBody>
      </p:sp>
      <p:sp>
        <p:nvSpPr>
          <p:cNvPr id="31" name="CaixaDeTexto 30">
            <a:extLst>
              <a:ext uri="{FF2B5EF4-FFF2-40B4-BE49-F238E27FC236}">
                <a16:creationId xmlns:a16="http://schemas.microsoft.com/office/drawing/2014/main" id="{2BFDF324-8C13-4D1B-817B-6243545B8674}"/>
              </a:ext>
            </a:extLst>
          </p:cNvPr>
          <p:cNvSpPr txBox="1"/>
          <p:nvPr/>
        </p:nvSpPr>
        <p:spPr>
          <a:xfrm>
            <a:off x="1970194" y="8130738"/>
            <a:ext cx="4431274" cy="1018484"/>
          </a:xfrm>
          <a:prstGeom prst="rect">
            <a:avLst/>
          </a:prstGeom>
          <a:noFill/>
        </p:spPr>
        <p:txBody>
          <a:bodyPr wrap="square">
            <a:spAutoFit/>
          </a:bodyPr>
          <a:lstStyle/>
          <a:p>
            <a:pPr marL="171450" marR="0" indent="-171450" algn="just" rtl="0">
              <a:lnSpc>
                <a:spcPts val="1700"/>
              </a:lnSpc>
              <a:spcAft>
                <a:spcPts val="600"/>
              </a:spcAft>
              <a:buClr>
                <a:schemeClr val="accent1">
                  <a:lumMod val="75000"/>
                </a:schemeClr>
              </a:buClr>
              <a:buSzPct val="120000"/>
              <a:buFont typeface="Wingdings" panose="05000000000000000000" pitchFamily="2" charset="2"/>
              <a:buChar char="§"/>
            </a:pPr>
            <a:r>
              <a:rPr lang="pt-BR" sz="1000" b="0" i="0" u="none" strike="noStrike" baseline="0" dirty="0">
                <a:latin typeface="Montserrat" panose="00000500000000000000" pitchFamily="2" charset="0"/>
              </a:rPr>
              <a:t>Caso a sua empresa </a:t>
            </a:r>
            <a:r>
              <a:rPr lang="pt-BR" sz="1000" b="1" i="0" u="none" strike="noStrike" baseline="0" dirty="0">
                <a:latin typeface="Montserrat" panose="00000500000000000000" pitchFamily="2" charset="0"/>
              </a:rPr>
              <a:t>não</a:t>
            </a:r>
            <a:r>
              <a:rPr lang="pt-BR" sz="1000" b="0" i="0" u="none" strike="noStrike" baseline="0" dirty="0">
                <a:latin typeface="Montserrat" panose="00000500000000000000" pitchFamily="2" charset="0"/>
              </a:rPr>
              <a:t> se enquadre como MEI, procure um contador para que ele faça a consulta de viabilidade;</a:t>
            </a:r>
          </a:p>
          <a:p>
            <a:pPr marL="171450" marR="0" indent="-171450" algn="just" rtl="0">
              <a:lnSpc>
                <a:spcPts val="1700"/>
              </a:lnSpc>
              <a:spcAft>
                <a:spcPts val="600"/>
              </a:spcAft>
              <a:buClr>
                <a:schemeClr val="accent1">
                  <a:lumMod val="75000"/>
                </a:schemeClr>
              </a:buClr>
              <a:buSzPct val="120000"/>
              <a:buFont typeface="Wingdings" panose="05000000000000000000" pitchFamily="2" charset="2"/>
              <a:buChar char="§"/>
            </a:pPr>
            <a:r>
              <a:rPr lang="pt-BR" sz="1000" b="0" i="0" u="none" strike="noStrike" baseline="0" dirty="0">
                <a:latin typeface="Montserrat" panose="00000500000000000000" pitchFamily="2" charset="0"/>
              </a:rPr>
              <a:t>Caso a sua empresa seja MEI, não precisa de consulta de  viabilidade</a:t>
            </a:r>
            <a:endParaRPr lang="pt-BR" sz="1000" dirty="0">
              <a:latin typeface="Montserrat" panose="00000500000000000000" pitchFamily="2" charset="0"/>
            </a:endParaRPr>
          </a:p>
        </p:txBody>
      </p:sp>
      <p:sp>
        <p:nvSpPr>
          <p:cNvPr id="32" name="CaixaDeTexto 31">
            <a:extLst>
              <a:ext uri="{FF2B5EF4-FFF2-40B4-BE49-F238E27FC236}">
                <a16:creationId xmlns:a16="http://schemas.microsoft.com/office/drawing/2014/main" id="{722104AE-53C5-4D89-B8A9-CE83749C0153}"/>
              </a:ext>
            </a:extLst>
          </p:cNvPr>
          <p:cNvSpPr txBox="1"/>
          <p:nvPr/>
        </p:nvSpPr>
        <p:spPr>
          <a:xfrm>
            <a:off x="456532" y="8130738"/>
            <a:ext cx="1361900" cy="496290"/>
          </a:xfrm>
          <a:prstGeom prst="rect">
            <a:avLst/>
          </a:prstGeom>
          <a:noFill/>
        </p:spPr>
        <p:txBody>
          <a:bodyPr wrap="square">
            <a:spAutoFit/>
          </a:bodyPr>
          <a:lstStyle/>
          <a:p>
            <a:pPr fontAlgn="base">
              <a:lnSpc>
                <a:spcPct val="150000"/>
              </a:lnSpc>
            </a:pPr>
            <a:r>
              <a:rPr lang="pt-BR" sz="1050" b="1" dirty="0">
                <a:effectLst/>
                <a:latin typeface="Montserrat" panose="00000500000000000000" pitchFamily="2" charset="0"/>
                <a:ea typeface="Times New Roman" panose="02020603050405020304" pitchFamily="18" charset="0"/>
              </a:rPr>
              <a:t>Passo 2</a:t>
            </a:r>
          </a:p>
          <a:p>
            <a:r>
              <a:rPr lang="pt-BR" sz="1050" dirty="0">
                <a:effectLst/>
                <a:latin typeface="Montserrat" panose="00000500000000000000" pitchFamily="2" charset="0"/>
                <a:ea typeface="Calibri" panose="020F0502020204030204" pitchFamily="34" charset="0"/>
              </a:rPr>
              <a:t>(Viabilidade)</a:t>
            </a:r>
            <a:endParaRPr lang="pt-BR" sz="1050" dirty="0">
              <a:latin typeface="Montserrat" panose="00000500000000000000" pitchFamily="2" charset="0"/>
            </a:endParaRPr>
          </a:p>
        </p:txBody>
      </p:sp>
      <p:sp>
        <p:nvSpPr>
          <p:cNvPr id="17" name="Retângulo 16">
            <a:extLst>
              <a:ext uri="{FF2B5EF4-FFF2-40B4-BE49-F238E27FC236}">
                <a16:creationId xmlns:a16="http://schemas.microsoft.com/office/drawing/2014/main" id="{13055D60-9A22-4B7C-AC5A-88726315F37B}"/>
              </a:ext>
            </a:extLst>
          </p:cNvPr>
          <p:cNvSpPr/>
          <p:nvPr/>
        </p:nvSpPr>
        <p:spPr>
          <a:xfrm>
            <a:off x="2955074" y="484207"/>
            <a:ext cx="2374694" cy="45719"/>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180C854B-470F-F5A4-73F8-EB3CE78B6D3F}"/>
              </a:ext>
            </a:extLst>
          </p:cNvPr>
          <p:cNvPicPr>
            <a:picLocks noChangeAspect="1"/>
          </p:cNvPicPr>
          <p:nvPr/>
        </p:nvPicPr>
        <p:blipFill>
          <a:blip r:embed="rId4"/>
          <a:srcRect/>
          <a:stretch>
            <a:fillRect/>
          </a:stretch>
        </p:blipFill>
        <p:spPr bwMode="auto">
          <a:xfrm>
            <a:off x="5809483" y="256912"/>
            <a:ext cx="772940" cy="896281"/>
          </a:xfrm>
          <a:prstGeom prst="rect">
            <a:avLst/>
          </a:prstGeom>
          <a:noFill/>
          <a:ln w="9525">
            <a:noFill/>
            <a:miter lim="800000"/>
            <a:headEnd/>
            <a:tailEnd/>
          </a:ln>
        </p:spPr>
      </p:pic>
    </p:spTree>
    <p:extLst>
      <p:ext uri="{BB962C8B-B14F-4D97-AF65-F5344CB8AC3E}">
        <p14:creationId xmlns:p14="http://schemas.microsoft.com/office/powerpoint/2010/main" val="166924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a:extLst>
              <a:ext uri="{FF2B5EF4-FFF2-40B4-BE49-F238E27FC236}">
                <a16:creationId xmlns:a16="http://schemas.microsoft.com/office/drawing/2014/main" id="{4856080B-4247-4211-91BD-E4CFAC0B7E0B}"/>
              </a:ext>
            </a:extLst>
          </p:cNvPr>
          <p:cNvPicPr>
            <a:picLocks noChangeAspect="1"/>
          </p:cNvPicPr>
          <p:nvPr/>
        </p:nvPicPr>
        <p:blipFill rotWithShape="1">
          <a:blip r:embed="rId2">
            <a:extLst>
              <a:ext uri="{28A0092B-C50C-407E-A947-70E740481C1C}">
                <a14:useLocalDpi xmlns:a14="http://schemas.microsoft.com/office/drawing/2010/main" val="0"/>
              </a:ext>
            </a:extLst>
          </a:blip>
          <a:srcRect t="25745" b="10346"/>
          <a:stretch/>
        </p:blipFill>
        <p:spPr>
          <a:xfrm>
            <a:off x="0" y="6983735"/>
            <a:ext cx="6858000" cy="2922266"/>
          </a:xfrm>
          <a:prstGeom prst="rect">
            <a:avLst/>
          </a:prstGeom>
        </p:spPr>
      </p:pic>
      <p:sp>
        <p:nvSpPr>
          <p:cNvPr id="24" name="Retângulo 23">
            <a:extLst>
              <a:ext uri="{FF2B5EF4-FFF2-40B4-BE49-F238E27FC236}">
                <a16:creationId xmlns:a16="http://schemas.microsoft.com/office/drawing/2014/main" id="{893124E6-AE0A-4AF8-97DE-28E5BE195C8D}"/>
              </a:ext>
            </a:extLst>
          </p:cNvPr>
          <p:cNvSpPr/>
          <p:nvPr/>
        </p:nvSpPr>
        <p:spPr>
          <a:xfrm>
            <a:off x="-1" y="5529235"/>
            <a:ext cx="6858000" cy="1454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7196F3DF-6FD6-46CA-B146-7EB60E4ADDA0}"/>
              </a:ext>
            </a:extLst>
          </p:cNvPr>
          <p:cNvSpPr/>
          <p:nvPr/>
        </p:nvSpPr>
        <p:spPr>
          <a:xfrm>
            <a:off x="-1" y="1281113"/>
            <a:ext cx="6858000" cy="17862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816446DC-2F2A-4BBF-BD78-FE430AA038FA}"/>
              </a:ext>
            </a:extLst>
          </p:cNvPr>
          <p:cNvSpPr txBox="1"/>
          <p:nvPr/>
        </p:nvSpPr>
        <p:spPr>
          <a:xfrm>
            <a:off x="1858682" y="1555162"/>
            <a:ext cx="4542785" cy="1018484"/>
          </a:xfrm>
          <a:prstGeom prst="rect">
            <a:avLst/>
          </a:prstGeom>
          <a:noFill/>
        </p:spPr>
        <p:txBody>
          <a:bodyPr wrap="square">
            <a:spAutoFit/>
          </a:bodyPr>
          <a:lstStyle/>
          <a:p>
            <a:pPr marL="171450" indent="-171450" algn="just" fontAlgn="base">
              <a:lnSpc>
                <a:spcPts val="1700"/>
              </a:lnSpc>
              <a:spcAft>
                <a:spcPts val="600"/>
              </a:spcAft>
              <a:buClr>
                <a:schemeClr val="accent1">
                  <a:lumMod val="75000"/>
                </a:schemeClr>
              </a:buClr>
              <a:buSzPct val="120000"/>
              <a:buFont typeface="Wingdings" panose="05000000000000000000" pitchFamily="2" charset="2"/>
              <a:buChar char="§"/>
            </a:pPr>
            <a:r>
              <a:rPr lang="pt-BR" sz="1000" dirty="0">
                <a:effectLst/>
                <a:latin typeface="Montserrat" panose="00000500000000000000" pitchFamily="2" charset="0"/>
                <a:ea typeface="Times New Roman" panose="02020603050405020304" pitchFamily="18" charset="0"/>
              </a:rPr>
              <a:t>Caso a sua empresa seja MEI, o seu CNPJ será obtido na Sala do Empreendedor gratuitamente</a:t>
            </a:r>
            <a:r>
              <a:rPr lang="pt-BR" sz="1000" dirty="0">
                <a:latin typeface="Montserrat" panose="00000500000000000000" pitchFamily="2" charset="0"/>
                <a:ea typeface="Times New Roman" panose="02020603050405020304" pitchFamily="18" charset="0"/>
              </a:rPr>
              <a:t>.</a:t>
            </a:r>
            <a:endParaRPr lang="pt-BR" sz="1000" dirty="0">
              <a:effectLst/>
              <a:latin typeface="Montserrat" panose="00000500000000000000" pitchFamily="2" charset="0"/>
              <a:ea typeface="Times New Roman" panose="02020603050405020304" pitchFamily="18" charset="0"/>
            </a:endParaRPr>
          </a:p>
          <a:p>
            <a:pPr marL="171450" indent="-171450">
              <a:lnSpc>
                <a:spcPts val="1700"/>
              </a:lnSpc>
              <a:spcAft>
                <a:spcPts val="600"/>
              </a:spcAft>
              <a:buClr>
                <a:schemeClr val="accent1">
                  <a:lumMod val="75000"/>
                </a:schemeClr>
              </a:buClr>
              <a:buSzPct val="120000"/>
              <a:buFont typeface="Wingdings" panose="05000000000000000000" pitchFamily="2" charset="2"/>
              <a:buChar char="§"/>
            </a:pPr>
            <a:r>
              <a:rPr lang="pt-BR" sz="1000" dirty="0">
                <a:effectLst/>
                <a:latin typeface="Montserrat" panose="00000500000000000000" pitchFamily="2" charset="0"/>
                <a:ea typeface="Calibri" panose="020F0502020204030204" pitchFamily="34" charset="0"/>
              </a:rPr>
              <a:t>Caso a sua empresa possua contador, o mesmo dará entrada na Junta Comercial e na Receita Federal.</a:t>
            </a:r>
            <a:endParaRPr lang="pt-BR" sz="1000" dirty="0">
              <a:latin typeface="Montserrat" panose="00000500000000000000" pitchFamily="2" charset="0"/>
            </a:endParaRPr>
          </a:p>
        </p:txBody>
      </p:sp>
      <p:sp>
        <p:nvSpPr>
          <p:cNvPr id="12" name="CaixaDeTexto 11">
            <a:extLst>
              <a:ext uri="{FF2B5EF4-FFF2-40B4-BE49-F238E27FC236}">
                <a16:creationId xmlns:a16="http://schemas.microsoft.com/office/drawing/2014/main" id="{A962E8D5-6501-49A6-B17E-A12244BFE969}"/>
              </a:ext>
            </a:extLst>
          </p:cNvPr>
          <p:cNvSpPr txBox="1"/>
          <p:nvPr/>
        </p:nvSpPr>
        <p:spPr>
          <a:xfrm>
            <a:off x="608294" y="1555162"/>
            <a:ext cx="1105422" cy="496290"/>
          </a:xfrm>
          <a:prstGeom prst="rect">
            <a:avLst/>
          </a:prstGeom>
          <a:noFill/>
        </p:spPr>
        <p:txBody>
          <a:bodyPr wrap="square">
            <a:spAutoFit/>
          </a:bodyPr>
          <a:lstStyle/>
          <a:p>
            <a:pPr fontAlgn="base">
              <a:lnSpc>
                <a:spcPct val="150000"/>
              </a:lnSpc>
            </a:pPr>
            <a:r>
              <a:rPr lang="pt-BR" sz="1050" b="1" dirty="0">
                <a:effectLst/>
                <a:latin typeface="Montserrat" panose="00000500000000000000" pitchFamily="2" charset="0"/>
                <a:ea typeface="Times New Roman" panose="02020603050405020304" pitchFamily="18" charset="0"/>
              </a:rPr>
              <a:t>Passo 3</a:t>
            </a:r>
          </a:p>
          <a:p>
            <a:r>
              <a:rPr lang="pt-BR" sz="1050" dirty="0">
                <a:effectLst/>
                <a:latin typeface="Montserrat" panose="00000500000000000000" pitchFamily="2" charset="0"/>
                <a:ea typeface="Calibri" panose="020F0502020204030204" pitchFamily="34" charset="0"/>
              </a:rPr>
              <a:t>(CNPJ)</a:t>
            </a:r>
            <a:endParaRPr lang="pt-BR" sz="1050" dirty="0">
              <a:latin typeface="Montserrat" panose="00000500000000000000" pitchFamily="2" charset="0"/>
            </a:endParaRPr>
          </a:p>
        </p:txBody>
      </p:sp>
      <p:sp>
        <p:nvSpPr>
          <p:cNvPr id="14" name="CaixaDeTexto 13">
            <a:extLst>
              <a:ext uri="{FF2B5EF4-FFF2-40B4-BE49-F238E27FC236}">
                <a16:creationId xmlns:a16="http://schemas.microsoft.com/office/drawing/2014/main" id="{42E349BD-72AD-4391-AD50-B174F1A62EED}"/>
              </a:ext>
            </a:extLst>
          </p:cNvPr>
          <p:cNvSpPr txBox="1"/>
          <p:nvPr/>
        </p:nvSpPr>
        <p:spPr>
          <a:xfrm>
            <a:off x="608294" y="3344655"/>
            <a:ext cx="966033" cy="496290"/>
          </a:xfrm>
          <a:prstGeom prst="rect">
            <a:avLst/>
          </a:prstGeom>
          <a:noFill/>
        </p:spPr>
        <p:txBody>
          <a:bodyPr wrap="square">
            <a:spAutoFit/>
          </a:bodyPr>
          <a:lstStyle/>
          <a:p>
            <a:pPr fontAlgn="base">
              <a:lnSpc>
                <a:spcPct val="150000"/>
              </a:lnSpc>
            </a:pPr>
            <a:r>
              <a:rPr lang="pt-BR" sz="1050" b="1" dirty="0">
                <a:effectLst/>
                <a:latin typeface="Montserrat" panose="00000500000000000000" pitchFamily="2" charset="0"/>
                <a:ea typeface="Times New Roman" panose="02020603050405020304" pitchFamily="18" charset="0"/>
              </a:rPr>
              <a:t>Passo 4</a:t>
            </a:r>
          </a:p>
          <a:p>
            <a:r>
              <a:rPr lang="pt-BR" sz="1050" dirty="0">
                <a:effectLst/>
                <a:latin typeface="Montserrat" panose="00000500000000000000" pitchFamily="2" charset="0"/>
                <a:ea typeface="Calibri" panose="020F0502020204030204" pitchFamily="34" charset="0"/>
              </a:rPr>
              <a:t>(Alvarás)</a:t>
            </a:r>
            <a:endParaRPr lang="pt-BR" sz="1050" dirty="0">
              <a:latin typeface="Montserrat" panose="00000500000000000000" pitchFamily="2" charset="0"/>
            </a:endParaRPr>
          </a:p>
        </p:txBody>
      </p:sp>
      <p:sp>
        <p:nvSpPr>
          <p:cNvPr id="16" name="CaixaDeTexto 15">
            <a:extLst>
              <a:ext uri="{FF2B5EF4-FFF2-40B4-BE49-F238E27FC236}">
                <a16:creationId xmlns:a16="http://schemas.microsoft.com/office/drawing/2014/main" id="{7C921250-6495-4742-91A4-CC2A138FC13F}"/>
              </a:ext>
            </a:extLst>
          </p:cNvPr>
          <p:cNvSpPr txBox="1"/>
          <p:nvPr/>
        </p:nvSpPr>
        <p:spPr>
          <a:xfrm>
            <a:off x="1858681" y="3344655"/>
            <a:ext cx="4542785" cy="1877694"/>
          </a:xfrm>
          <a:prstGeom prst="rect">
            <a:avLst/>
          </a:prstGeom>
          <a:noFill/>
        </p:spPr>
        <p:txBody>
          <a:bodyPr wrap="square">
            <a:spAutoFit/>
          </a:bodyPr>
          <a:lstStyle/>
          <a:p>
            <a:pPr marL="171450" indent="-171450" algn="just" fontAlgn="base">
              <a:lnSpc>
                <a:spcPts val="1700"/>
              </a:lnSpc>
              <a:spcAft>
                <a:spcPts val="600"/>
              </a:spcAft>
              <a:buClr>
                <a:schemeClr val="accent1">
                  <a:lumMod val="75000"/>
                </a:schemeClr>
              </a:buClr>
              <a:buSzPct val="120000"/>
              <a:buFont typeface="Wingdings" panose="05000000000000000000" pitchFamily="2" charset="2"/>
              <a:buChar char="§"/>
            </a:pPr>
            <a:r>
              <a:rPr lang="pt-BR" sz="1000" dirty="0">
                <a:effectLst/>
                <a:latin typeface="Montserrat" panose="00000500000000000000" pitchFamily="2" charset="0"/>
                <a:ea typeface="Calibri" panose="020F0502020204030204" pitchFamily="34" charset="0"/>
              </a:rPr>
              <a:t>O Certificado do MEI será emitido após o registro no Portal do Empreendedor (Passo 3). Este certificado servirá para comprovante de registro empresarial e autorização para exercer as atividades previstas, não sendo necessária a emissão de qualquer alvará;</a:t>
            </a:r>
          </a:p>
          <a:p>
            <a:pPr marL="171450" indent="-171450" algn="just">
              <a:lnSpc>
                <a:spcPts val="1700"/>
              </a:lnSpc>
              <a:spcAft>
                <a:spcPts val="600"/>
              </a:spcAft>
              <a:buClr>
                <a:schemeClr val="accent1">
                  <a:lumMod val="75000"/>
                </a:schemeClr>
              </a:buClr>
              <a:buSzPct val="120000"/>
              <a:buFont typeface="Wingdings" panose="05000000000000000000" pitchFamily="2" charset="2"/>
              <a:buChar char="§"/>
            </a:pPr>
            <a:r>
              <a:rPr lang="pt-BR" sz="1000" dirty="0">
                <a:effectLst/>
                <a:latin typeface="Montserrat" panose="00000500000000000000" pitchFamily="2" charset="0"/>
                <a:ea typeface="Calibri" panose="020F0502020204030204" pitchFamily="34" charset="0"/>
              </a:rPr>
              <a:t>Caso a sua empresa não seja MEI, o contador dará entrada nos alvarás necessários, de acordo com a infraestrutura e as atividades a serem realizadas.</a:t>
            </a:r>
            <a:endParaRPr lang="pt-BR" sz="1000" dirty="0">
              <a:latin typeface="Montserrat" panose="00000500000000000000" pitchFamily="2" charset="0"/>
            </a:endParaRPr>
          </a:p>
        </p:txBody>
      </p:sp>
      <p:sp>
        <p:nvSpPr>
          <p:cNvPr id="20" name="CaixaDeTexto 19">
            <a:extLst>
              <a:ext uri="{FF2B5EF4-FFF2-40B4-BE49-F238E27FC236}">
                <a16:creationId xmlns:a16="http://schemas.microsoft.com/office/drawing/2014/main" id="{EC75AB4A-6B26-4190-BCC2-25F0A68C5357}"/>
              </a:ext>
            </a:extLst>
          </p:cNvPr>
          <p:cNvSpPr txBox="1"/>
          <p:nvPr/>
        </p:nvSpPr>
        <p:spPr>
          <a:xfrm>
            <a:off x="1858681" y="5806524"/>
            <a:ext cx="4542785" cy="1018484"/>
          </a:xfrm>
          <a:prstGeom prst="rect">
            <a:avLst/>
          </a:prstGeom>
          <a:noFill/>
        </p:spPr>
        <p:txBody>
          <a:bodyPr wrap="square" lIns="91440" tIns="45720" rIns="91440" bIns="45720" anchor="t">
            <a:spAutoFit/>
          </a:bodyPr>
          <a:lstStyle/>
          <a:p>
            <a:pPr marL="171450" indent="-171450" algn="just">
              <a:lnSpc>
                <a:spcPts val="1700"/>
              </a:lnSpc>
              <a:spcAft>
                <a:spcPts val="600"/>
              </a:spcAft>
              <a:buClr>
                <a:schemeClr val="accent1">
                  <a:lumMod val="75000"/>
                </a:schemeClr>
              </a:buClr>
              <a:buSzPct val="120000"/>
              <a:buFont typeface="Wingdings" panose="05000000000000000000" pitchFamily="2" charset="2"/>
              <a:buChar char="§"/>
            </a:pPr>
            <a:r>
              <a:rPr lang="pt-BR" sz="1000" dirty="0">
                <a:effectLst/>
                <a:latin typeface="Montserrat"/>
                <a:ea typeface="Calibri" panose="020F0502020204030204" pitchFamily="34" charset="0"/>
              </a:rPr>
              <a:t>As notas fiscais de serviços serão emitidas pelo </a:t>
            </a:r>
            <a:r>
              <a:rPr lang="pt-BR" sz="1000" dirty="0">
                <a:latin typeface="Montserrat"/>
                <a:ea typeface="Calibri" panose="020F0502020204030204" pitchFamily="34" charset="0"/>
              </a:rPr>
              <a:t>Emissor Nacional</a:t>
            </a:r>
            <a:r>
              <a:rPr lang="pt-BR" sz="1000" dirty="0">
                <a:effectLst/>
                <a:latin typeface="Montserrat"/>
                <a:ea typeface="Calibri" panose="020F0502020204030204" pitchFamily="34" charset="0"/>
              </a:rPr>
              <a:t>;</a:t>
            </a:r>
          </a:p>
          <a:p>
            <a:pPr marL="171450" indent="-171450" algn="just">
              <a:lnSpc>
                <a:spcPts val="1700"/>
              </a:lnSpc>
              <a:spcAft>
                <a:spcPts val="600"/>
              </a:spcAft>
              <a:buClr>
                <a:schemeClr val="accent1">
                  <a:lumMod val="75000"/>
                </a:schemeClr>
              </a:buClr>
              <a:buSzPct val="120000"/>
              <a:buFont typeface="Wingdings" panose="05000000000000000000" pitchFamily="2" charset="2"/>
              <a:buChar char="§"/>
            </a:pPr>
            <a:r>
              <a:rPr lang="pt-BR" sz="1000" dirty="0">
                <a:effectLst/>
                <a:latin typeface="Montserrat"/>
                <a:ea typeface="Calibri" panose="020F0502020204030204" pitchFamily="34" charset="0"/>
              </a:rPr>
              <a:t>As notas fiscais de comércio e indústria serão emitidas pelo site do SEFAZ</a:t>
            </a:r>
            <a:r>
              <a:rPr lang="pt-BR" sz="1000" dirty="0">
                <a:latin typeface="Montserrat"/>
                <a:ea typeface="Calibri" panose="020F0502020204030204" pitchFamily="34" charset="0"/>
              </a:rPr>
              <a:t>, emissor gratuito do Sebrae</a:t>
            </a:r>
            <a:r>
              <a:rPr lang="pt-BR" sz="1000" dirty="0">
                <a:effectLst/>
                <a:latin typeface="Montserrat"/>
                <a:ea typeface="Calibri" panose="020F0502020204030204" pitchFamily="34" charset="0"/>
              </a:rPr>
              <a:t> ou por meio de softwares pagos.</a:t>
            </a:r>
            <a:endParaRPr lang="pt-BR" sz="1000" dirty="0">
              <a:latin typeface="Montserrat"/>
            </a:endParaRPr>
          </a:p>
        </p:txBody>
      </p:sp>
      <p:sp>
        <p:nvSpPr>
          <p:cNvPr id="22" name="CaixaDeTexto 21">
            <a:extLst>
              <a:ext uri="{FF2B5EF4-FFF2-40B4-BE49-F238E27FC236}">
                <a16:creationId xmlns:a16="http://schemas.microsoft.com/office/drawing/2014/main" id="{A57015FA-E701-4F25-A6A5-EB95A66B6136}"/>
              </a:ext>
            </a:extLst>
          </p:cNvPr>
          <p:cNvSpPr txBox="1"/>
          <p:nvPr/>
        </p:nvSpPr>
        <p:spPr>
          <a:xfrm>
            <a:off x="608294" y="5806524"/>
            <a:ext cx="1250387" cy="496290"/>
          </a:xfrm>
          <a:prstGeom prst="rect">
            <a:avLst/>
          </a:prstGeom>
          <a:noFill/>
        </p:spPr>
        <p:txBody>
          <a:bodyPr wrap="square">
            <a:spAutoFit/>
          </a:bodyPr>
          <a:lstStyle/>
          <a:p>
            <a:pPr fontAlgn="base">
              <a:lnSpc>
                <a:spcPct val="150000"/>
              </a:lnSpc>
            </a:pPr>
            <a:r>
              <a:rPr lang="pt-BR" sz="1050" b="1" dirty="0">
                <a:effectLst/>
                <a:latin typeface="Montserrat" panose="00000500000000000000" pitchFamily="2" charset="0"/>
                <a:ea typeface="Times New Roman" panose="02020603050405020304" pitchFamily="18" charset="0"/>
              </a:rPr>
              <a:t>Passo 5</a:t>
            </a:r>
          </a:p>
          <a:p>
            <a:r>
              <a:rPr lang="pt-BR" sz="1050" dirty="0">
                <a:effectLst/>
                <a:latin typeface="Montserrat" panose="00000500000000000000" pitchFamily="2" charset="0"/>
                <a:ea typeface="Calibri" panose="020F0502020204030204" pitchFamily="34" charset="0"/>
              </a:rPr>
              <a:t>(Notas Fiscais)</a:t>
            </a:r>
            <a:endParaRPr lang="pt-BR" sz="1050" dirty="0">
              <a:latin typeface="Montserrat" panose="00000500000000000000" pitchFamily="2" charset="0"/>
            </a:endParaRPr>
          </a:p>
        </p:txBody>
      </p:sp>
      <p:sp>
        <p:nvSpPr>
          <p:cNvPr id="28" name="CaixaDeTexto 27">
            <a:extLst>
              <a:ext uri="{FF2B5EF4-FFF2-40B4-BE49-F238E27FC236}">
                <a16:creationId xmlns:a16="http://schemas.microsoft.com/office/drawing/2014/main" id="{6315AEE9-F5A2-473B-B0E8-CB24FEC1E52B}"/>
              </a:ext>
            </a:extLst>
          </p:cNvPr>
          <p:cNvSpPr txBox="1"/>
          <p:nvPr/>
        </p:nvSpPr>
        <p:spPr>
          <a:xfrm>
            <a:off x="383381" y="396172"/>
            <a:ext cx="3429000" cy="184666"/>
          </a:xfrm>
          <a:prstGeom prst="rect">
            <a:avLst/>
          </a:prstGeom>
          <a:noFill/>
        </p:spPr>
        <p:txBody>
          <a:bodyPr wrap="square">
            <a:spAutoFit/>
          </a:bodyPr>
          <a:lstStyle/>
          <a:p>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PLANEJAMENTO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E </a:t>
            </a:r>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ORIENTAÇÕES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PARA A FORMALIZAÇÃO</a:t>
            </a:r>
            <a:endParaRPr lang="pt-BR" sz="600" dirty="0">
              <a:solidFill>
                <a:schemeClr val="tx1">
                  <a:lumMod val="85000"/>
                  <a:lumOff val="15000"/>
                </a:schemeClr>
              </a:solidFill>
              <a:latin typeface="Montserrat" panose="00000500000000000000" pitchFamily="2" charset="0"/>
            </a:endParaRPr>
          </a:p>
        </p:txBody>
      </p:sp>
      <p:sp>
        <p:nvSpPr>
          <p:cNvPr id="32" name="Retângulo 31">
            <a:extLst>
              <a:ext uri="{FF2B5EF4-FFF2-40B4-BE49-F238E27FC236}">
                <a16:creationId xmlns:a16="http://schemas.microsoft.com/office/drawing/2014/main" id="{14E5531E-0F0B-4038-8A0C-735012BCAA2C}"/>
              </a:ext>
            </a:extLst>
          </p:cNvPr>
          <p:cNvSpPr/>
          <p:nvPr/>
        </p:nvSpPr>
        <p:spPr>
          <a:xfrm>
            <a:off x="-1" y="6983734"/>
            <a:ext cx="6858000" cy="2922266"/>
          </a:xfrm>
          <a:prstGeom prst="rect">
            <a:avLst/>
          </a:prstGeom>
          <a:solidFill>
            <a:srgbClr val="2C7B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F47A487E-9135-4246-B65B-E349AF6D825C}"/>
              </a:ext>
            </a:extLst>
          </p:cNvPr>
          <p:cNvSpPr/>
          <p:nvPr/>
        </p:nvSpPr>
        <p:spPr>
          <a:xfrm>
            <a:off x="2955074" y="484207"/>
            <a:ext cx="2374694" cy="45719"/>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A6FE7F54-7931-8D00-B8B7-94919F07DE43}"/>
              </a:ext>
            </a:extLst>
          </p:cNvPr>
          <p:cNvPicPr>
            <a:picLocks noChangeAspect="1"/>
          </p:cNvPicPr>
          <p:nvPr/>
        </p:nvPicPr>
        <p:blipFill>
          <a:blip r:embed="rId3"/>
          <a:srcRect/>
          <a:stretch>
            <a:fillRect/>
          </a:stretch>
        </p:blipFill>
        <p:spPr bwMode="auto">
          <a:xfrm>
            <a:off x="5809483" y="256912"/>
            <a:ext cx="772940" cy="896281"/>
          </a:xfrm>
          <a:prstGeom prst="rect">
            <a:avLst/>
          </a:prstGeom>
          <a:noFill/>
          <a:ln w="9525">
            <a:noFill/>
            <a:miter lim="800000"/>
            <a:headEnd/>
            <a:tailEnd/>
          </a:ln>
        </p:spPr>
      </p:pic>
    </p:spTree>
    <p:extLst>
      <p:ext uri="{BB962C8B-B14F-4D97-AF65-F5344CB8AC3E}">
        <p14:creationId xmlns:p14="http://schemas.microsoft.com/office/powerpoint/2010/main" val="3231594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a:extLst>
              <a:ext uri="{FF2B5EF4-FFF2-40B4-BE49-F238E27FC236}">
                <a16:creationId xmlns:a16="http://schemas.microsoft.com/office/drawing/2014/main" id="{831C4466-8C26-42EA-98E5-F0BF0B9C5AF3}"/>
              </a:ext>
            </a:extLst>
          </p:cNvPr>
          <p:cNvSpPr/>
          <p:nvPr/>
        </p:nvSpPr>
        <p:spPr>
          <a:xfrm>
            <a:off x="-1" y="8923442"/>
            <a:ext cx="6858000" cy="9825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2B7D1E9A-4B5C-4E4B-B964-125C52751254}"/>
              </a:ext>
            </a:extLst>
          </p:cNvPr>
          <p:cNvSpPr/>
          <p:nvPr/>
        </p:nvSpPr>
        <p:spPr>
          <a:xfrm>
            <a:off x="0" y="4902671"/>
            <a:ext cx="6858000" cy="1202473"/>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FDA4062D-B99C-46EC-8367-AAB050E29703}"/>
              </a:ext>
            </a:extLst>
          </p:cNvPr>
          <p:cNvSpPr txBox="1"/>
          <p:nvPr/>
        </p:nvSpPr>
        <p:spPr>
          <a:xfrm>
            <a:off x="404813" y="1181722"/>
            <a:ext cx="2076915" cy="338106"/>
          </a:xfrm>
          <a:prstGeom prst="rect">
            <a:avLst/>
          </a:prstGeom>
          <a:noFill/>
        </p:spPr>
        <p:txBody>
          <a:bodyPr wrap="square">
            <a:spAutoFit/>
          </a:bodyPr>
          <a:lstStyle/>
          <a:p>
            <a:pPr fontAlgn="base">
              <a:lnSpc>
                <a:spcPct val="150000"/>
              </a:lnSpc>
            </a:pPr>
            <a:r>
              <a:rPr lang="pt-BR" sz="1200" b="1" dirty="0">
                <a:solidFill>
                  <a:srgbClr val="181818"/>
                </a:solidFill>
                <a:effectLst/>
                <a:latin typeface="Montserrat" panose="00000500000000000000" pitchFamily="2" charset="0"/>
                <a:ea typeface="Times New Roman" panose="02020603050405020304" pitchFamily="18" charset="0"/>
              </a:rPr>
              <a:t>Passo 1 – planejamento</a:t>
            </a:r>
            <a:endParaRPr lang="pt-BR" sz="1200" b="1" dirty="0">
              <a:effectLst/>
              <a:latin typeface="Montserrat" panose="00000500000000000000" pitchFamily="2" charset="0"/>
              <a:ea typeface="Times New Roman" panose="02020603050405020304" pitchFamily="18" charset="0"/>
            </a:endParaRPr>
          </a:p>
        </p:txBody>
      </p:sp>
      <p:sp>
        <p:nvSpPr>
          <p:cNvPr id="7" name="CaixaDeTexto 6">
            <a:extLst>
              <a:ext uri="{FF2B5EF4-FFF2-40B4-BE49-F238E27FC236}">
                <a16:creationId xmlns:a16="http://schemas.microsoft.com/office/drawing/2014/main" id="{3BE2C8D9-5724-477D-A9B5-255F4A9657C8}"/>
              </a:ext>
            </a:extLst>
          </p:cNvPr>
          <p:cNvSpPr txBox="1"/>
          <p:nvPr/>
        </p:nvSpPr>
        <p:spPr>
          <a:xfrm>
            <a:off x="404813" y="1665949"/>
            <a:ext cx="3429000" cy="317587"/>
          </a:xfrm>
          <a:prstGeom prst="rect">
            <a:avLst/>
          </a:prstGeom>
          <a:noFill/>
        </p:spPr>
        <p:txBody>
          <a:bodyPr wrap="square">
            <a:spAutoFit/>
          </a:bodyPr>
          <a:lstStyle/>
          <a:p>
            <a:pPr algn="just" fontAlgn="base">
              <a:lnSpc>
                <a:spcPct val="150000"/>
              </a:lnSpc>
            </a:pPr>
            <a:r>
              <a:rPr lang="pt-BR" sz="1050" b="1" dirty="0">
                <a:solidFill>
                  <a:srgbClr val="181818"/>
                </a:solidFill>
                <a:effectLst/>
                <a:latin typeface="Montserrat" panose="00000500000000000000" pitchFamily="2" charset="0"/>
                <a:ea typeface="Times New Roman" panose="02020603050405020304" pitchFamily="18" charset="0"/>
              </a:rPr>
              <a:t>I. Defina a atividade da sua empresa</a:t>
            </a:r>
            <a:endParaRPr lang="pt-BR" sz="1050" b="1" dirty="0">
              <a:effectLst/>
              <a:latin typeface="Montserrat" panose="00000500000000000000" pitchFamily="2" charset="0"/>
              <a:ea typeface="Times New Roman" panose="02020603050405020304" pitchFamily="18" charset="0"/>
            </a:endParaRPr>
          </a:p>
        </p:txBody>
      </p:sp>
      <p:sp>
        <p:nvSpPr>
          <p:cNvPr id="9" name="CaixaDeTexto 8">
            <a:extLst>
              <a:ext uri="{FF2B5EF4-FFF2-40B4-BE49-F238E27FC236}">
                <a16:creationId xmlns:a16="http://schemas.microsoft.com/office/drawing/2014/main" id="{9A73A59B-278D-4E38-A469-5DCDBDAF3781}"/>
              </a:ext>
            </a:extLst>
          </p:cNvPr>
          <p:cNvSpPr txBox="1"/>
          <p:nvPr/>
        </p:nvSpPr>
        <p:spPr>
          <a:xfrm>
            <a:off x="404813" y="5124508"/>
            <a:ext cx="6048375" cy="758797"/>
          </a:xfrm>
          <a:prstGeom prst="rect">
            <a:avLst/>
          </a:prstGeom>
          <a:noFill/>
        </p:spPr>
        <p:txBody>
          <a:bodyPr wrap="square">
            <a:spAutoFit/>
          </a:bodyPr>
          <a:lstStyle/>
          <a:p>
            <a:pPr algn="just" fontAlgn="base">
              <a:lnSpc>
                <a:spcPct val="150000"/>
              </a:lnSpc>
            </a:pPr>
            <a:r>
              <a:rPr lang="pt-BR" sz="1000" dirty="0">
                <a:solidFill>
                  <a:schemeClr val="bg1"/>
                </a:solidFill>
                <a:effectLst/>
                <a:latin typeface="Montserrat SemiBold" panose="00000700000000000000" pitchFamily="2" charset="0"/>
                <a:ea typeface="Times New Roman" panose="02020603050405020304" pitchFamily="18" charset="0"/>
              </a:rPr>
              <a:t>Informe-se sobre regras gerais a respeito do COVID-19 voltado para os negócios e como reduzir os impactos da pandemia:</a:t>
            </a:r>
          </a:p>
          <a:p>
            <a:pPr algn="just" fontAlgn="base">
              <a:lnSpc>
                <a:spcPct val="150000"/>
              </a:lnSpc>
            </a:pPr>
            <a:r>
              <a:rPr lang="pt-BR" sz="1000" u="sng" dirty="0">
                <a:solidFill>
                  <a:schemeClr val="bg1"/>
                </a:solidFill>
                <a:effectLst/>
                <a:latin typeface="Montserrat" panose="00000500000000000000" pitchFamily="2" charset="0"/>
                <a:ea typeface="Times New Roman" panose="02020603050405020304" pitchFamily="18" charset="0"/>
              </a:rPr>
              <a:t>&lt;https://promo.sebrae-sc.com.br/</a:t>
            </a:r>
            <a:r>
              <a:rPr lang="pt-BR" sz="1000" u="sng" dirty="0" err="1">
                <a:solidFill>
                  <a:schemeClr val="bg1"/>
                </a:solidFill>
                <a:effectLst/>
                <a:latin typeface="Montserrat" panose="00000500000000000000" pitchFamily="2" charset="0"/>
                <a:ea typeface="Times New Roman" panose="02020603050405020304" pitchFamily="18" charset="0"/>
              </a:rPr>
              <a:t>sebrae</a:t>
            </a:r>
            <a:r>
              <a:rPr lang="pt-BR" sz="1000" u="sng" dirty="0">
                <a:solidFill>
                  <a:schemeClr val="bg1"/>
                </a:solidFill>
                <a:effectLst/>
                <a:latin typeface="Montserrat" panose="00000500000000000000" pitchFamily="2" charset="0"/>
                <a:ea typeface="Times New Roman" panose="02020603050405020304" pitchFamily="18" charset="0"/>
              </a:rPr>
              <a:t>-</a:t>
            </a:r>
            <a:r>
              <a:rPr lang="pt-BR" sz="1000" u="sng" dirty="0" err="1">
                <a:solidFill>
                  <a:schemeClr val="bg1"/>
                </a:solidFill>
                <a:effectLst/>
                <a:latin typeface="Montserrat" panose="00000500000000000000" pitchFamily="2" charset="0"/>
                <a:ea typeface="Times New Roman" panose="02020603050405020304" pitchFamily="18" charset="0"/>
              </a:rPr>
              <a:t>sc</a:t>
            </a:r>
            <a:r>
              <a:rPr lang="pt-BR" sz="1000" u="sng" dirty="0">
                <a:solidFill>
                  <a:schemeClr val="bg1"/>
                </a:solidFill>
                <a:effectLst/>
                <a:latin typeface="Montserrat" panose="00000500000000000000" pitchFamily="2" charset="0"/>
                <a:ea typeface="Times New Roman" panose="02020603050405020304" pitchFamily="18" charset="0"/>
              </a:rPr>
              <a:t>-atendimento-</a:t>
            </a:r>
            <a:r>
              <a:rPr lang="pt-BR" sz="1000" u="sng" dirty="0" err="1">
                <a:solidFill>
                  <a:schemeClr val="bg1"/>
                </a:solidFill>
                <a:effectLst/>
                <a:latin typeface="Montserrat" panose="00000500000000000000" pitchFamily="2" charset="0"/>
                <a:ea typeface="Times New Roman" panose="02020603050405020304" pitchFamily="18" charset="0"/>
              </a:rPr>
              <a:t>coronavirus</a:t>
            </a:r>
            <a:r>
              <a:rPr lang="pt-BR" sz="1000" u="sng" dirty="0">
                <a:solidFill>
                  <a:schemeClr val="bg1"/>
                </a:solidFill>
                <a:effectLst/>
                <a:latin typeface="Montserrat" panose="00000500000000000000" pitchFamily="2" charset="0"/>
                <a:ea typeface="Times New Roman" panose="02020603050405020304" pitchFamily="18" charset="0"/>
              </a:rPr>
              <a:t>&gt;</a:t>
            </a:r>
            <a:endParaRPr lang="pt-BR" sz="1000" dirty="0">
              <a:solidFill>
                <a:schemeClr val="bg1"/>
              </a:solidFill>
              <a:effectLst/>
              <a:latin typeface="Montserrat" panose="00000500000000000000" pitchFamily="2" charset="0"/>
              <a:ea typeface="Times New Roman" panose="02020603050405020304" pitchFamily="18" charset="0"/>
            </a:endParaRPr>
          </a:p>
        </p:txBody>
      </p:sp>
      <p:sp>
        <p:nvSpPr>
          <p:cNvPr id="12" name="CaixaDeTexto 11">
            <a:extLst>
              <a:ext uri="{FF2B5EF4-FFF2-40B4-BE49-F238E27FC236}">
                <a16:creationId xmlns:a16="http://schemas.microsoft.com/office/drawing/2014/main" id="{6B981059-2820-412F-960B-AB42D88C9DFD}"/>
              </a:ext>
            </a:extLst>
          </p:cNvPr>
          <p:cNvSpPr txBox="1"/>
          <p:nvPr/>
        </p:nvSpPr>
        <p:spPr>
          <a:xfrm>
            <a:off x="404812" y="2043998"/>
            <a:ext cx="6048376" cy="2605457"/>
          </a:xfrm>
          <a:prstGeom prst="rect">
            <a:avLst/>
          </a:prstGeom>
          <a:noFill/>
        </p:spPr>
        <p:txBody>
          <a:bodyPr wrap="square">
            <a:spAutoFit/>
          </a:bodyPr>
          <a:lstStyle/>
          <a:p>
            <a:pPr algn="just" fontAlgn="base">
              <a:lnSpc>
                <a:spcPct val="150000"/>
              </a:lnSpc>
            </a:pPr>
            <a:r>
              <a:rPr lang="pt-BR" sz="1000" dirty="0">
                <a:effectLst/>
                <a:latin typeface="Montserrat" panose="00000500000000000000" pitchFamily="2" charset="0"/>
                <a:ea typeface="Times New Roman" panose="02020603050405020304" pitchFamily="18" charset="0"/>
              </a:rPr>
              <a:t>Você</a:t>
            </a:r>
            <a:r>
              <a:rPr lang="pt-BR" sz="1000" b="1" dirty="0">
                <a:effectLst/>
                <a:latin typeface="Montserrat" panose="00000500000000000000" pitchFamily="2" charset="0"/>
                <a:ea typeface="Times New Roman" panose="02020603050405020304" pitchFamily="18" charset="0"/>
              </a:rPr>
              <a:t> deve definir qual a sua atividade econômica </a:t>
            </a:r>
            <a:r>
              <a:rPr lang="pt-BR" sz="1000" dirty="0">
                <a:effectLst/>
                <a:latin typeface="Montserrat" panose="00000500000000000000" pitchFamily="2" charset="0"/>
                <a:ea typeface="Times New Roman" panose="02020603050405020304" pitchFamily="18" charset="0"/>
              </a:rPr>
              <a:t>de acordo com o Código Nacional de Atividade Econômica (CNAE). O CNAE é o instrumento de padronização nacional dos códigos de atividade econômica e dos critérios de enquadramento utilizados pelos diversos órgãos da Administração Tributária do país. A CNAE é a classificação nacional de atividade econômica, composta de 7 (sete) dígitos, que consta do cartão CNPJ emitido pela receita federal. Esse código é responsável por descrever a atividade econômica principal da empresa.</a:t>
            </a:r>
          </a:p>
          <a:p>
            <a:pPr algn="just" fontAlgn="base">
              <a:lnSpc>
                <a:spcPct val="150000"/>
              </a:lnSpc>
            </a:pPr>
            <a:r>
              <a:rPr lang="pt-BR" sz="1000" dirty="0">
                <a:effectLst/>
                <a:latin typeface="Montserrat" panose="00000500000000000000" pitchFamily="2" charset="0"/>
                <a:ea typeface="Times New Roman" panose="02020603050405020304" pitchFamily="18" charset="0"/>
              </a:rPr>
              <a:t>Para definir qual o CNAE da sua empresa, pode-se pesquisar o tipo de atividade no site do IBGE (</a:t>
            </a:r>
            <a:r>
              <a:rPr lang="pt-BR" sz="1000" u="sng" dirty="0">
                <a:solidFill>
                  <a:srgbClr val="0000FF"/>
                </a:solidFill>
                <a:effectLst/>
                <a:latin typeface="Montserrat" panose="00000500000000000000" pitchFamily="2" charset="0"/>
                <a:ea typeface="Times New Roman" panose="02020603050405020304" pitchFamily="18" charset="0"/>
                <a:hlinkClick r:id="rId2"/>
              </a:rPr>
              <a:t>http://www.cnae.ibge.gov.br/</a:t>
            </a:r>
            <a:r>
              <a:rPr lang="pt-BR" sz="1000" dirty="0">
                <a:effectLst/>
                <a:latin typeface="Montserrat" panose="00000500000000000000" pitchFamily="2" charset="0"/>
                <a:ea typeface="Times New Roman" panose="02020603050405020304" pitchFamily="18" charset="0"/>
              </a:rPr>
              <a:t>), selecionando a classificação “CNAE 2.2 Subclasses”.</a:t>
            </a:r>
          </a:p>
          <a:p>
            <a:pPr algn="just" fontAlgn="base">
              <a:lnSpc>
                <a:spcPct val="150000"/>
              </a:lnSpc>
            </a:pPr>
            <a:r>
              <a:rPr lang="pt-BR" sz="1000" dirty="0">
                <a:effectLst/>
                <a:latin typeface="Montserrat" panose="00000500000000000000" pitchFamily="2" charset="0"/>
                <a:ea typeface="Times New Roman" panose="02020603050405020304" pitchFamily="18" charset="0"/>
              </a:rPr>
              <a:t>O MEI poderá verificar no Portal do Empreendedor, todas as ocupações permitidas nesta categoria: </a:t>
            </a:r>
            <a:r>
              <a:rPr lang="pt-BR" sz="1000" u="sng" dirty="0">
                <a:solidFill>
                  <a:srgbClr val="0000FF"/>
                </a:solidFill>
                <a:effectLst/>
                <a:latin typeface="Montserrat" panose="00000500000000000000" pitchFamily="2" charset="0"/>
                <a:ea typeface="Times New Roman" panose="02020603050405020304" pitchFamily="18" charset="0"/>
                <a:hlinkClick r:id="rId3"/>
              </a:rPr>
              <a:t>Ocupações Permitidas — Português (Brasil) (www.gov.br)</a:t>
            </a:r>
            <a:endParaRPr lang="pt-BR" sz="1000" u="sng" dirty="0">
              <a:solidFill>
                <a:srgbClr val="0000FF"/>
              </a:solidFill>
              <a:effectLst/>
              <a:latin typeface="Montserrat" panose="00000500000000000000" pitchFamily="2" charset="0"/>
              <a:ea typeface="Times New Roman" panose="02020603050405020304" pitchFamily="18" charset="0"/>
            </a:endParaRPr>
          </a:p>
        </p:txBody>
      </p:sp>
      <p:sp>
        <p:nvSpPr>
          <p:cNvPr id="14" name="CaixaDeTexto 13">
            <a:extLst>
              <a:ext uri="{FF2B5EF4-FFF2-40B4-BE49-F238E27FC236}">
                <a16:creationId xmlns:a16="http://schemas.microsoft.com/office/drawing/2014/main" id="{CFE3BF3E-B29C-4698-AB3B-5F6BC749861A}"/>
              </a:ext>
            </a:extLst>
          </p:cNvPr>
          <p:cNvSpPr txBox="1"/>
          <p:nvPr/>
        </p:nvSpPr>
        <p:spPr>
          <a:xfrm>
            <a:off x="404812" y="6326981"/>
            <a:ext cx="3024188" cy="2374624"/>
          </a:xfrm>
          <a:prstGeom prst="rect">
            <a:avLst/>
          </a:prstGeom>
          <a:noFill/>
        </p:spPr>
        <p:txBody>
          <a:bodyPr wrap="square">
            <a:spAutoFit/>
          </a:bodyPr>
          <a:lstStyle/>
          <a:p>
            <a:pPr algn="just" fontAlgn="base">
              <a:lnSpc>
                <a:spcPct val="150000"/>
              </a:lnSpc>
            </a:pPr>
            <a:r>
              <a:rPr lang="pt-BR" sz="1050" b="1" dirty="0">
                <a:effectLst/>
                <a:latin typeface="Montserrat" panose="00000500000000000000" pitchFamily="2" charset="0"/>
                <a:ea typeface="Times New Roman" panose="02020603050405020304" pitchFamily="18" charset="0"/>
              </a:rPr>
              <a:t>II. Escolha o local </a:t>
            </a:r>
          </a:p>
          <a:p>
            <a:pPr algn="just" fontAlgn="base">
              <a:lnSpc>
                <a:spcPct val="150000"/>
              </a:lnSpc>
            </a:pPr>
            <a:endParaRPr lang="pt-BR" sz="1000" b="1" dirty="0">
              <a:effectLst/>
              <a:latin typeface="Montserrat" panose="00000500000000000000" pitchFamily="2" charset="0"/>
              <a:ea typeface="Times New Roman" panose="02020603050405020304" pitchFamily="18" charset="0"/>
            </a:endParaRPr>
          </a:p>
          <a:p>
            <a:pPr algn="just" fontAlgn="base">
              <a:lnSpc>
                <a:spcPct val="150000"/>
              </a:lnSpc>
            </a:pPr>
            <a:r>
              <a:rPr lang="pt-BR" sz="1000" dirty="0">
                <a:effectLst/>
                <a:latin typeface="Montserrat" panose="00000500000000000000" pitchFamily="2" charset="0"/>
                <a:ea typeface="Times New Roman" panose="02020603050405020304" pitchFamily="18" charset="0"/>
              </a:rPr>
              <a:t>Sugerimos que se identifique o local de acordo com o perfil da sua empresa e o setor em que a mesma atua, podendo, inclusive, o endereço ser o mesmo da sua residência (caso não necessite de ponto para atendimento ao cliente e caso o endereço seja permitido – conforme a consulta de viabilidade).</a:t>
            </a:r>
          </a:p>
        </p:txBody>
      </p:sp>
      <p:sp>
        <p:nvSpPr>
          <p:cNvPr id="15" name="Retângulo 14">
            <a:extLst>
              <a:ext uri="{FF2B5EF4-FFF2-40B4-BE49-F238E27FC236}">
                <a16:creationId xmlns:a16="http://schemas.microsoft.com/office/drawing/2014/main" id="{97B8241E-3A07-432E-A925-B1A498B52C29}"/>
              </a:ext>
            </a:extLst>
          </p:cNvPr>
          <p:cNvSpPr/>
          <p:nvPr/>
        </p:nvSpPr>
        <p:spPr>
          <a:xfrm>
            <a:off x="3783051" y="6105142"/>
            <a:ext cx="3074949" cy="38008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 name="Imagem 20">
            <a:extLst>
              <a:ext uri="{FF2B5EF4-FFF2-40B4-BE49-F238E27FC236}">
                <a16:creationId xmlns:a16="http://schemas.microsoft.com/office/drawing/2014/main" id="{0B120E06-2454-40A7-84EA-DF6CEF56666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21888" r="64454"/>
          <a:stretch/>
        </p:blipFill>
        <p:spPr>
          <a:xfrm>
            <a:off x="3783051" y="6105142"/>
            <a:ext cx="3074949" cy="3800858"/>
          </a:xfrm>
          <a:prstGeom prst="rect">
            <a:avLst/>
          </a:prstGeom>
        </p:spPr>
      </p:pic>
      <p:sp>
        <p:nvSpPr>
          <p:cNvPr id="22" name="Retângulo 21">
            <a:extLst>
              <a:ext uri="{FF2B5EF4-FFF2-40B4-BE49-F238E27FC236}">
                <a16:creationId xmlns:a16="http://schemas.microsoft.com/office/drawing/2014/main" id="{11DFA31E-AF80-4E64-A4BB-783ADFD16C20}"/>
              </a:ext>
            </a:extLst>
          </p:cNvPr>
          <p:cNvSpPr/>
          <p:nvPr/>
        </p:nvSpPr>
        <p:spPr>
          <a:xfrm>
            <a:off x="3783050" y="6105142"/>
            <a:ext cx="3074950" cy="3800858"/>
          </a:xfrm>
          <a:prstGeom prst="rect">
            <a:avLst/>
          </a:prstGeom>
          <a:solidFill>
            <a:srgbClr val="2C7B3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a:extLst>
              <a:ext uri="{FF2B5EF4-FFF2-40B4-BE49-F238E27FC236}">
                <a16:creationId xmlns:a16="http://schemas.microsoft.com/office/drawing/2014/main" id="{37AD73B7-97A7-4ECF-8314-49A644D0C4A4}"/>
              </a:ext>
            </a:extLst>
          </p:cNvPr>
          <p:cNvSpPr txBox="1"/>
          <p:nvPr/>
        </p:nvSpPr>
        <p:spPr>
          <a:xfrm>
            <a:off x="383381" y="396172"/>
            <a:ext cx="3429000" cy="184666"/>
          </a:xfrm>
          <a:prstGeom prst="rect">
            <a:avLst/>
          </a:prstGeom>
          <a:noFill/>
        </p:spPr>
        <p:txBody>
          <a:bodyPr wrap="square">
            <a:spAutoFit/>
          </a:bodyPr>
          <a:lstStyle/>
          <a:p>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PLANEJAMENTO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E </a:t>
            </a:r>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ORIENTAÇÕES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PARA A FORMALIZAÇÃO</a:t>
            </a:r>
            <a:endParaRPr lang="pt-BR" sz="600" dirty="0">
              <a:solidFill>
                <a:schemeClr val="tx1">
                  <a:lumMod val="85000"/>
                  <a:lumOff val="15000"/>
                </a:schemeClr>
              </a:solidFill>
              <a:latin typeface="Montserrat" panose="00000500000000000000" pitchFamily="2" charset="0"/>
            </a:endParaRPr>
          </a:p>
        </p:txBody>
      </p:sp>
      <p:sp>
        <p:nvSpPr>
          <p:cNvPr id="16" name="Retângulo 15">
            <a:extLst>
              <a:ext uri="{FF2B5EF4-FFF2-40B4-BE49-F238E27FC236}">
                <a16:creationId xmlns:a16="http://schemas.microsoft.com/office/drawing/2014/main" id="{020B0EA8-173E-4418-90B2-A8422EB84A15}"/>
              </a:ext>
            </a:extLst>
          </p:cNvPr>
          <p:cNvSpPr/>
          <p:nvPr/>
        </p:nvSpPr>
        <p:spPr>
          <a:xfrm>
            <a:off x="2955074" y="484207"/>
            <a:ext cx="2374694" cy="45719"/>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F62E7476-6C1B-B38C-D6CC-24A2C5357697}"/>
              </a:ext>
            </a:extLst>
          </p:cNvPr>
          <p:cNvPicPr>
            <a:picLocks noChangeAspect="1"/>
          </p:cNvPicPr>
          <p:nvPr/>
        </p:nvPicPr>
        <p:blipFill>
          <a:blip r:embed="rId6"/>
          <a:srcRect/>
          <a:stretch>
            <a:fillRect/>
          </a:stretch>
        </p:blipFill>
        <p:spPr bwMode="auto">
          <a:xfrm>
            <a:off x="5809483" y="256912"/>
            <a:ext cx="772940" cy="896281"/>
          </a:xfrm>
          <a:prstGeom prst="rect">
            <a:avLst/>
          </a:prstGeom>
          <a:noFill/>
          <a:ln w="9525">
            <a:noFill/>
            <a:miter lim="800000"/>
            <a:headEnd/>
            <a:tailEnd/>
          </a:ln>
        </p:spPr>
      </p:pic>
    </p:spTree>
    <p:extLst>
      <p:ext uri="{BB962C8B-B14F-4D97-AF65-F5344CB8AC3E}">
        <p14:creationId xmlns:p14="http://schemas.microsoft.com/office/powerpoint/2010/main" val="1124841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8A237CDE-D1D8-49AB-AF45-4F075A9B08DF}"/>
              </a:ext>
            </a:extLst>
          </p:cNvPr>
          <p:cNvPicPr>
            <a:picLocks noChangeAspect="1"/>
          </p:cNvPicPr>
          <p:nvPr/>
        </p:nvPicPr>
        <p:blipFill rotWithShape="1">
          <a:blip r:embed="rId2">
            <a:extLst>
              <a:ext uri="{28A0092B-C50C-407E-A947-70E740481C1C}">
                <a14:useLocalDpi xmlns:a14="http://schemas.microsoft.com/office/drawing/2010/main" val="0"/>
              </a:ext>
            </a:extLst>
          </a:blip>
          <a:srcRect l="12017" r="50000"/>
          <a:stretch/>
        </p:blipFill>
        <p:spPr>
          <a:xfrm>
            <a:off x="3833813" y="4583151"/>
            <a:ext cx="3024187" cy="5314234"/>
          </a:xfrm>
          <a:prstGeom prst="rect">
            <a:avLst/>
          </a:prstGeom>
        </p:spPr>
      </p:pic>
      <p:sp>
        <p:nvSpPr>
          <p:cNvPr id="12" name="Retângulo 11">
            <a:extLst>
              <a:ext uri="{FF2B5EF4-FFF2-40B4-BE49-F238E27FC236}">
                <a16:creationId xmlns:a16="http://schemas.microsoft.com/office/drawing/2014/main" id="{42233BE6-9D2C-42C2-8678-8890C7EC8894}"/>
              </a:ext>
            </a:extLst>
          </p:cNvPr>
          <p:cNvSpPr/>
          <p:nvPr/>
        </p:nvSpPr>
        <p:spPr>
          <a:xfrm>
            <a:off x="0" y="4583151"/>
            <a:ext cx="4137102" cy="5322850"/>
          </a:xfrm>
          <a:prstGeom prst="rect">
            <a:avLst/>
          </a:prstGeom>
          <a:solidFill>
            <a:srgbClr val="2C7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BD36A5AE-2F89-424F-85DA-4479B1220DF1}"/>
              </a:ext>
            </a:extLst>
          </p:cNvPr>
          <p:cNvSpPr txBox="1"/>
          <p:nvPr/>
        </p:nvSpPr>
        <p:spPr>
          <a:xfrm>
            <a:off x="404813" y="1189521"/>
            <a:ext cx="6048374" cy="3067122"/>
          </a:xfrm>
          <a:prstGeom prst="rect">
            <a:avLst/>
          </a:prstGeom>
          <a:noFill/>
        </p:spPr>
        <p:txBody>
          <a:bodyPr wrap="square">
            <a:spAutoFit/>
          </a:bodyPr>
          <a:lstStyle/>
          <a:p>
            <a:pPr algn="just" fontAlgn="base">
              <a:lnSpc>
                <a:spcPct val="150000"/>
              </a:lnSpc>
            </a:pPr>
            <a:r>
              <a:rPr lang="pt-BR" sz="1000" b="1" dirty="0">
                <a:effectLst/>
                <a:latin typeface="Montserrat" panose="00000500000000000000" pitchFamily="2" charset="0"/>
                <a:ea typeface="Times New Roman" panose="02020603050405020304" pitchFamily="18" charset="0"/>
              </a:rPr>
              <a:t>III. </a:t>
            </a:r>
            <a:r>
              <a:rPr lang="pt-BR" sz="1050" b="1" dirty="0">
                <a:effectLst/>
                <a:latin typeface="Montserrat" panose="00000500000000000000" pitchFamily="2" charset="0"/>
                <a:ea typeface="Times New Roman" panose="02020603050405020304" pitchFamily="18" charset="0"/>
              </a:rPr>
              <a:t>Defina o tipo de empresa e o porte</a:t>
            </a:r>
          </a:p>
          <a:p>
            <a:pPr algn="just" fontAlgn="base">
              <a:lnSpc>
                <a:spcPct val="150000"/>
              </a:lnSpc>
            </a:pPr>
            <a:endParaRPr lang="pt-BR" sz="1000" dirty="0">
              <a:effectLst/>
              <a:latin typeface="Montserrat" panose="00000500000000000000" pitchFamily="2" charset="0"/>
              <a:ea typeface="Times New Roman" panose="02020603050405020304" pitchFamily="18" charset="0"/>
            </a:endParaRPr>
          </a:p>
          <a:p>
            <a:pPr algn="just" fontAlgn="base">
              <a:lnSpc>
                <a:spcPct val="150000"/>
              </a:lnSpc>
            </a:pPr>
            <a:r>
              <a:rPr lang="pt-BR" sz="1000" dirty="0">
                <a:effectLst/>
                <a:latin typeface="Montserrat" panose="00000500000000000000" pitchFamily="2" charset="0"/>
                <a:ea typeface="Times New Roman" panose="02020603050405020304" pitchFamily="18" charset="0"/>
              </a:rPr>
              <a:t>São diversos os tipos de empresa que podem ser abertas na Junta Comercial do Estado de Santa Catarina, como o Microempreendedor Individual (aberto na Sala do Empreendedor), Sociedades Limitadas, EIRELI entre outras. Para saber mais sobre o MEI consulte o Portal do Empreendedor </a:t>
            </a:r>
            <a:r>
              <a:rPr lang="pt-BR" sz="1000" dirty="0">
                <a:solidFill>
                  <a:srgbClr val="363636"/>
                </a:solidFill>
                <a:effectLst/>
                <a:latin typeface="Montserrat" panose="00000500000000000000" pitchFamily="2" charset="0"/>
                <a:ea typeface="Times New Roman" panose="02020603050405020304" pitchFamily="18" charset="0"/>
              </a:rPr>
              <a:t>(</a:t>
            </a:r>
            <a:r>
              <a:rPr lang="pt-BR" sz="1000" u="sng" dirty="0">
                <a:solidFill>
                  <a:srgbClr val="0000FF"/>
                </a:solidFill>
                <a:effectLst/>
                <a:latin typeface="Montserrat" panose="00000500000000000000" pitchFamily="2" charset="0"/>
                <a:ea typeface="Times New Roman" panose="02020603050405020304" pitchFamily="18" charset="0"/>
              </a:rPr>
              <a:t>https://www.gov.br/empresas-e-</a:t>
            </a:r>
            <a:r>
              <a:rPr lang="pt-BR" sz="1000" u="sng" dirty="0" err="1">
                <a:solidFill>
                  <a:srgbClr val="0000FF"/>
                </a:solidFill>
                <a:effectLst/>
                <a:latin typeface="Montserrat" panose="00000500000000000000" pitchFamily="2" charset="0"/>
                <a:ea typeface="Times New Roman" panose="02020603050405020304" pitchFamily="18" charset="0"/>
              </a:rPr>
              <a:t>negocios</a:t>
            </a:r>
            <a:r>
              <a:rPr lang="pt-BR" sz="1000" u="sng" dirty="0">
                <a:solidFill>
                  <a:srgbClr val="0000FF"/>
                </a:solidFill>
                <a:effectLst/>
                <a:latin typeface="Montserrat" panose="00000500000000000000" pitchFamily="2" charset="0"/>
                <a:ea typeface="Times New Roman" panose="02020603050405020304" pitchFamily="18" charset="0"/>
              </a:rPr>
              <a:t>/</a:t>
            </a:r>
            <a:r>
              <a:rPr lang="pt-BR" sz="1000" u="sng" dirty="0" err="1">
                <a:solidFill>
                  <a:srgbClr val="0000FF"/>
                </a:solidFill>
                <a:effectLst/>
                <a:latin typeface="Montserrat" panose="00000500000000000000" pitchFamily="2" charset="0"/>
                <a:ea typeface="Times New Roman" panose="02020603050405020304" pitchFamily="18" charset="0"/>
              </a:rPr>
              <a:t>pt-br</a:t>
            </a:r>
            <a:r>
              <a:rPr lang="pt-BR" sz="1000" u="sng" dirty="0">
                <a:solidFill>
                  <a:srgbClr val="0000FF"/>
                </a:solidFill>
                <a:effectLst/>
                <a:latin typeface="Montserrat" panose="00000500000000000000" pitchFamily="2" charset="0"/>
                <a:ea typeface="Times New Roman" panose="02020603050405020304" pitchFamily="18" charset="0"/>
              </a:rPr>
              <a:t>/empreendedor</a:t>
            </a:r>
            <a:r>
              <a:rPr lang="pt-BR" sz="1000" dirty="0">
                <a:effectLst/>
                <a:latin typeface="Montserrat" panose="00000500000000000000" pitchFamily="2" charset="0"/>
                <a:ea typeface="Times New Roman" panose="02020603050405020304" pitchFamily="18" charset="0"/>
              </a:rPr>
              <a:t>), o site da Secretaria de Micro e Pequena Empresa para ver qual a natureza jurídica a sua empresa irá se enquadrar (</a:t>
            </a:r>
            <a:r>
              <a:rPr lang="pt-BR" sz="1000" u="sng" dirty="0">
                <a:solidFill>
                  <a:srgbClr val="0000FF"/>
                </a:solidFill>
                <a:effectLst/>
                <a:latin typeface="Montserrat" panose="00000500000000000000" pitchFamily="2" charset="0"/>
                <a:ea typeface="Times New Roman" panose="02020603050405020304" pitchFamily="18" charset="0"/>
                <a:hlinkClick r:id="rId3"/>
              </a:rPr>
              <a:t>http://drei.smpe.gov.br/</a:t>
            </a:r>
            <a:r>
              <a:rPr lang="pt-BR" sz="1000" dirty="0">
                <a:effectLst/>
                <a:latin typeface="Montserrat" panose="00000500000000000000" pitchFamily="2" charset="0"/>
                <a:ea typeface="Times New Roman" panose="02020603050405020304" pitchFamily="18" charset="0"/>
              </a:rPr>
              <a:t>), busque informações na Sala do Empreendedor ou com o contador.</a:t>
            </a:r>
          </a:p>
          <a:p>
            <a:pPr algn="just" fontAlgn="base">
              <a:lnSpc>
                <a:spcPct val="150000"/>
              </a:lnSpc>
            </a:pPr>
            <a:r>
              <a:rPr lang="pt-BR" sz="1000" dirty="0">
                <a:effectLst/>
                <a:latin typeface="Montserrat" panose="00000500000000000000" pitchFamily="2" charset="0"/>
                <a:ea typeface="Times New Roman" panose="02020603050405020304" pitchFamily="18" charset="0"/>
              </a:rPr>
              <a:t>O porte diz respeito ao faturamento previsto pela empresa, sendo que o máximo permitido para o MEI é de R$ 81.000,00 (ao ano), ME é de R$ 360.000,00 (últimos 12 meses) e EPP R$ 4.800.000,00 (últimos 12 meses). Faturamento superior a R$ 4.800.000,00 (últimos 12 meses) serão considerados como média ou grande empresa.</a:t>
            </a:r>
          </a:p>
        </p:txBody>
      </p:sp>
      <p:sp>
        <p:nvSpPr>
          <p:cNvPr id="7" name="CaixaDeTexto 6">
            <a:extLst>
              <a:ext uri="{FF2B5EF4-FFF2-40B4-BE49-F238E27FC236}">
                <a16:creationId xmlns:a16="http://schemas.microsoft.com/office/drawing/2014/main" id="{4BB8EB3C-D00B-4501-B3DE-030469B4C757}"/>
              </a:ext>
            </a:extLst>
          </p:cNvPr>
          <p:cNvSpPr txBox="1"/>
          <p:nvPr/>
        </p:nvSpPr>
        <p:spPr>
          <a:xfrm>
            <a:off x="404813" y="4936347"/>
            <a:ext cx="3429000" cy="276999"/>
          </a:xfrm>
          <a:prstGeom prst="rect">
            <a:avLst/>
          </a:prstGeom>
          <a:noFill/>
        </p:spPr>
        <p:txBody>
          <a:bodyPr wrap="square">
            <a:spAutoFit/>
          </a:bodyPr>
          <a:lstStyle/>
          <a:p>
            <a:r>
              <a:rPr lang="pt-BR" sz="1200" b="1" dirty="0">
                <a:solidFill>
                  <a:schemeClr val="bg1"/>
                </a:solidFill>
                <a:effectLst/>
                <a:latin typeface="Montserrat" panose="00000500000000000000" pitchFamily="2" charset="0"/>
                <a:ea typeface="Calibri" panose="020F0502020204030204" pitchFamily="34" charset="0"/>
              </a:rPr>
              <a:t>Passo 2 – Viabilidade</a:t>
            </a:r>
            <a:endParaRPr lang="pt-BR" sz="1200" b="1" dirty="0">
              <a:solidFill>
                <a:schemeClr val="bg1"/>
              </a:solidFill>
              <a:latin typeface="Montserrat" panose="00000500000000000000" pitchFamily="2" charset="0"/>
            </a:endParaRPr>
          </a:p>
        </p:txBody>
      </p:sp>
      <p:sp>
        <p:nvSpPr>
          <p:cNvPr id="9" name="CaixaDeTexto 8">
            <a:extLst>
              <a:ext uri="{FF2B5EF4-FFF2-40B4-BE49-F238E27FC236}">
                <a16:creationId xmlns:a16="http://schemas.microsoft.com/office/drawing/2014/main" id="{11C38105-9528-4757-A335-35798C777DE7}"/>
              </a:ext>
            </a:extLst>
          </p:cNvPr>
          <p:cNvSpPr txBox="1"/>
          <p:nvPr/>
        </p:nvSpPr>
        <p:spPr>
          <a:xfrm>
            <a:off x="404813" y="5337273"/>
            <a:ext cx="3341997" cy="4273221"/>
          </a:xfrm>
          <a:prstGeom prst="rect">
            <a:avLst/>
          </a:prstGeom>
          <a:noFill/>
        </p:spPr>
        <p:txBody>
          <a:bodyPr wrap="square">
            <a:spAutoFit/>
          </a:bodyPr>
          <a:lstStyle/>
          <a:p>
            <a:pPr marL="285750" indent="-285750" algn="just" fontAlgn="base">
              <a:lnSpc>
                <a:spcPct val="150000"/>
              </a:lnSpc>
              <a:buAutoNum type="romanUcPeriod"/>
            </a:pPr>
            <a:r>
              <a:rPr lang="pt-BR" sz="1050" b="1" dirty="0">
                <a:solidFill>
                  <a:schemeClr val="bg1"/>
                </a:solidFill>
                <a:latin typeface="Montserrat" panose="00000500000000000000" pitchFamily="2" charset="0"/>
              </a:rPr>
              <a:t>Verifique se o nome empresarial não possui registro na JUCESC</a:t>
            </a:r>
          </a:p>
          <a:p>
            <a:pPr marL="285750" indent="-285750" algn="just" fontAlgn="base">
              <a:lnSpc>
                <a:spcPct val="150000"/>
              </a:lnSpc>
              <a:buAutoNum type="romanUcPeriod"/>
            </a:pPr>
            <a:endParaRPr lang="pt-BR" sz="1000" b="1" dirty="0">
              <a:solidFill>
                <a:schemeClr val="bg1"/>
              </a:solidFill>
              <a:latin typeface="Montserrat" panose="00000500000000000000" pitchFamily="2" charset="0"/>
            </a:endParaRPr>
          </a:p>
          <a:p>
            <a:pPr algn="just" fontAlgn="base">
              <a:lnSpc>
                <a:spcPts val="1700"/>
              </a:lnSpc>
            </a:pPr>
            <a:r>
              <a:rPr lang="pt-BR" sz="1000" dirty="0">
                <a:solidFill>
                  <a:schemeClr val="bg1"/>
                </a:solidFill>
                <a:latin typeface="Montserrat" panose="00000500000000000000" pitchFamily="2" charset="0"/>
              </a:rPr>
              <a:t>O nome da sua empresa será analisado pela Junta Comercial do Estado de Santa Catarina (JUCESC) para verificar se há incompatibilidade com o nome de empresas existentes. É, portanto, necessário pesquisar o nome da empresa no site da JUCESC (procedimento a ser feito pelo contador ou na Sala do Empreendedor).</a:t>
            </a:r>
          </a:p>
          <a:p>
            <a:pPr algn="just">
              <a:lnSpc>
                <a:spcPts val="1700"/>
              </a:lnSpc>
            </a:pPr>
            <a:r>
              <a:rPr lang="pt-BR" sz="1000" dirty="0">
                <a:solidFill>
                  <a:schemeClr val="bg1"/>
                </a:solidFill>
                <a:latin typeface="Montserrat" panose="00000500000000000000" pitchFamily="2" charset="0"/>
              </a:rPr>
              <a:t>O nome da empresa é diferente do Nome Fantasia (nome do estabelecimento). No caso do nome fantasia não precisa ser feito uma consulta do nome na JUCESC, pois não há verificação deste nome. Mas poder ser feito uma busca no site do INPI (marcas e patentes) para ver se a marca já não está registrada (</a:t>
            </a:r>
            <a:r>
              <a:rPr lang="pt-BR" sz="1000" dirty="0">
                <a:solidFill>
                  <a:schemeClr val="bg1"/>
                </a:solidFill>
                <a:latin typeface="Montserrat" panose="00000500000000000000" pitchFamily="2" charset="0"/>
                <a:hlinkClick r:id="rId4">
                  <a:extLst>
                    <a:ext uri="{A12FA001-AC4F-418D-AE19-62706E023703}">
                      <ahyp:hlinkClr xmlns:ahyp="http://schemas.microsoft.com/office/drawing/2018/hyperlinkcolor" val="tx"/>
                    </a:ext>
                  </a:extLst>
                </a:hlinkClick>
              </a:rPr>
              <a:t>http://www.inpi.gov.br/</a:t>
            </a:r>
            <a:r>
              <a:rPr lang="pt-BR" sz="1000" dirty="0">
                <a:solidFill>
                  <a:schemeClr val="bg1"/>
                </a:solidFill>
                <a:latin typeface="Montserrat" panose="00000500000000000000" pitchFamily="2" charset="0"/>
              </a:rPr>
              <a:t>), essa consulta não terá custo.</a:t>
            </a:r>
          </a:p>
        </p:txBody>
      </p:sp>
      <p:sp>
        <p:nvSpPr>
          <p:cNvPr id="18" name="CaixaDeTexto 17">
            <a:extLst>
              <a:ext uri="{FF2B5EF4-FFF2-40B4-BE49-F238E27FC236}">
                <a16:creationId xmlns:a16="http://schemas.microsoft.com/office/drawing/2014/main" id="{AFCD4FA1-20FE-432B-81CF-CB621BEA46DF}"/>
              </a:ext>
            </a:extLst>
          </p:cNvPr>
          <p:cNvSpPr txBox="1"/>
          <p:nvPr/>
        </p:nvSpPr>
        <p:spPr>
          <a:xfrm>
            <a:off x="383381" y="396172"/>
            <a:ext cx="3429000" cy="184666"/>
          </a:xfrm>
          <a:prstGeom prst="rect">
            <a:avLst/>
          </a:prstGeom>
          <a:noFill/>
        </p:spPr>
        <p:txBody>
          <a:bodyPr wrap="square">
            <a:spAutoFit/>
          </a:bodyPr>
          <a:lstStyle/>
          <a:p>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PLANEJAMENTO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E </a:t>
            </a:r>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ORIENTAÇÕES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PARA A FORMALIZAÇÃO</a:t>
            </a:r>
            <a:endParaRPr lang="pt-BR" sz="600" dirty="0">
              <a:solidFill>
                <a:schemeClr val="tx1">
                  <a:lumMod val="85000"/>
                  <a:lumOff val="15000"/>
                </a:schemeClr>
              </a:solidFill>
              <a:latin typeface="Montserrat" panose="00000500000000000000" pitchFamily="2" charset="0"/>
            </a:endParaRPr>
          </a:p>
        </p:txBody>
      </p:sp>
      <p:sp>
        <p:nvSpPr>
          <p:cNvPr id="10" name="Retângulo 9">
            <a:extLst>
              <a:ext uri="{FF2B5EF4-FFF2-40B4-BE49-F238E27FC236}">
                <a16:creationId xmlns:a16="http://schemas.microsoft.com/office/drawing/2014/main" id="{9F99FDF1-D7CD-45F6-821D-FF8238B877E2}"/>
              </a:ext>
            </a:extLst>
          </p:cNvPr>
          <p:cNvSpPr/>
          <p:nvPr/>
        </p:nvSpPr>
        <p:spPr>
          <a:xfrm>
            <a:off x="2955074" y="484207"/>
            <a:ext cx="2374694" cy="45719"/>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90CD4F6F-65E9-7736-F6F3-91E1AF2FF10E}"/>
              </a:ext>
            </a:extLst>
          </p:cNvPr>
          <p:cNvPicPr>
            <a:picLocks noChangeAspect="1"/>
          </p:cNvPicPr>
          <p:nvPr/>
        </p:nvPicPr>
        <p:blipFill>
          <a:blip r:embed="rId5"/>
          <a:srcRect/>
          <a:stretch>
            <a:fillRect/>
          </a:stretch>
        </p:blipFill>
        <p:spPr bwMode="auto">
          <a:xfrm>
            <a:off x="5809483" y="256912"/>
            <a:ext cx="772940" cy="896281"/>
          </a:xfrm>
          <a:prstGeom prst="rect">
            <a:avLst/>
          </a:prstGeom>
          <a:noFill/>
          <a:ln w="9525">
            <a:noFill/>
            <a:miter lim="800000"/>
            <a:headEnd/>
            <a:tailEnd/>
          </a:ln>
        </p:spPr>
      </p:pic>
    </p:spTree>
    <p:extLst>
      <p:ext uri="{BB962C8B-B14F-4D97-AF65-F5344CB8AC3E}">
        <p14:creationId xmlns:p14="http://schemas.microsoft.com/office/powerpoint/2010/main" val="1830952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46FC8994-C564-4C0E-BC0C-DA82478324C1}"/>
              </a:ext>
            </a:extLst>
          </p:cNvPr>
          <p:cNvSpPr txBox="1"/>
          <p:nvPr/>
        </p:nvSpPr>
        <p:spPr>
          <a:xfrm>
            <a:off x="404812" y="1193381"/>
            <a:ext cx="6048375" cy="3771161"/>
          </a:xfrm>
          <a:prstGeom prst="rect">
            <a:avLst/>
          </a:prstGeom>
          <a:noFill/>
        </p:spPr>
        <p:txBody>
          <a:bodyPr wrap="square">
            <a:spAutoFit/>
          </a:bodyPr>
          <a:lstStyle/>
          <a:p>
            <a:pPr algn="just" fontAlgn="base">
              <a:lnSpc>
                <a:spcPct val="150000"/>
              </a:lnSpc>
            </a:pPr>
            <a:r>
              <a:rPr lang="pt-BR" sz="1050" b="1" dirty="0">
                <a:effectLst/>
                <a:latin typeface="Montserrat" panose="00000500000000000000" pitchFamily="2" charset="0"/>
                <a:ea typeface="Times New Roman" panose="02020603050405020304" pitchFamily="18" charset="0"/>
              </a:rPr>
              <a:t>II. Verifique se é possível realizar a atividade da sua empresa no local escolhido</a:t>
            </a:r>
          </a:p>
          <a:p>
            <a:pPr algn="just" fontAlgn="base">
              <a:lnSpc>
                <a:spcPct val="150000"/>
              </a:lnSpc>
            </a:pPr>
            <a:endParaRPr lang="pt-BR" sz="1000" b="1" dirty="0">
              <a:effectLst/>
              <a:latin typeface="Montserrat" panose="00000500000000000000" pitchFamily="2" charset="0"/>
              <a:ea typeface="Times New Roman" panose="02020603050405020304" pitchFamily="18" charset="0"/>
            </a:endParaRPr>
          </a:p>
          <a:p>
            <a:pPr algn="just" fontAlgn="base">
              <a:lnSpc>
                <a:spcPct val="150000"/>
              </a:lnSpc>
            </a:pPr>
            <a:r>
              <a:rPr lang="pt-BR" sz="1000" dirty="0">
                <a:effectLst/>
                <a:latin typeface="Montserrat" panose="00000500000000000000" pitchFamily="2" charset="0"/>
                <a:ea typeface="Times New Roman" panose="02020603050405020304" pitchFamily="18" charset="0"/>
              </a:rPr>
              <a:t>A</a:t>
            </a:r>
            <a:r>
              <a:rPr lang="pt-BR" sz="1000" b="1" dirty="0">
                <a:effectLst/>
                <a:latin typeface="Montserrat" panose="00000500000000000000" pitchFamily="2" charset="0"/>
                <a:ea typeface="Times New Roman" panose="02020603050405020304" pitchFamily="18" charset="0"/>
              </a:rPr>
              <a:t> lei municipal de uso e ocupação do solo (Plano Diretor Participativo) disciplina e ordena o uso e ocupação do solo no município,</a:t>
            </a:r>
            <a:r>
              <a:rPr lang="pt-BR" sz="1000" dirty="0">
                <a:effectLst/>
                <a:latin typeface="Montserrat" panose="00000500000000000000" pitchFamily="2" charset="0"/>
                <a:ea typeface="Times New Roman" panose="02020603050405020304" pitchFamily="18" charset="0"/>
              </a:rPr>
              <a:t> determinando quais são as atividades permitidas em cada zoneamento. Para uma empresa se instalar no município, a sua atividade deve ser compatível com o zoneamento do local. É importante verificar a viabilidade do local escolhido com muita antecedência para que haja tempo de se procurar outro no caso do local não ser aprovado. </a:t>
            </a:r>
          </a:p>
          <a:p>
            <a:pPr algn="just" fontAlgn="base">
              <a:lnSpc>
                <a:spcPct val="150000"/>
              </a:lnSpc>
            </a:pPr>
            <a:r>
              <a:rPr lang="pt-BR" sz="1000" dirty="0">
                <a:effectLst/>
                <a:latin typeface="Montserrat" panose="00000500000000000000" pitchFamily="2" charset="0"/>
                <a:ea typeface="Times New Roman" panose="02020603050405020304" pitchFamily="18" charset="0"/>
              </a:rPr>
              <a:t>Para verificar se há viabilidade do empreendimento no local, o empreendedor deve fazer a busca a partir da atividade a ser instalada e do local desejado, sendo realizado através do sistema integrador REGIN  (</a:t>
            </a:r>
            <a:r>
              <a:rPr lang="pt-BR" sz="1000" u="sng" dirty="0">
                <a:solidFill>
                  <a:srgbClr val="0000FF"/>
                </a:solidFill>
                <a:effectLst/>
                <a:latin typeface="Montserrat" panose="00000500000000000000" pitchFamily="2" charset="0"/>
                <a:ea typeface="Times New Roman" panose="02020603050405020304" pitchFamily="18" charset="0"/>
                <a:hlinkClick r:id="rId2"/>
              </a:rPr>
              <a:t>http://regin.jucesc.sc.gov.br/</a:t>
            </a:r>
            <a:r>
              <a:rPr lang="pt-BR" sz="1000" u="sng" dirty="0" err="1">
                <a:solidFill>
                  <a:srgbClr val="0000FF"/>
                </a:solidFill>
                <a:effectLst/>
                <a:latin typeface="Montserrat" panose="00000500000000000000" pitchFamily="2" charset="0"/>
                <a:ea typeface="Times New Roman" panose="02020603050405020304" pitchFamily="18" charset="0"/>
                <a:hlinkClick r:id="rId2"/>
              </a:rPr>
              <a:t>tax.jucesc</a:t>
            </a:r>
            <a:r>
              <a:rPr lang="pt-BR" sz="1000" u="sng" dirty="0">
                <a:solidFill>
                  <a:srgbClr val="0000FF"/>
                </a:solidFill>
                <a:effectLst/>
                <a:latin typeface="Montserrat" panose="00000500000000000000" pitchFamily="2" charset="0"/>
                <a:ea typeface="Times New Roman" panose="02020603050405020304" pitchFamily="18" charset="0"/>
                <a:hlinkClick r:id="rId2"/>
              </a:rPr>
              <a:t>/ViabilidadeOpcaoV3.aspx</a:t>
            </a:r>
            <a:r>
              <a:rPr lang="pt-BR" sz="1000" dirty="0">
                <a:effectLst/>
                <a:latin typeface="Montserrat" panose="00000500000000000000" pitchFamily="2" charset="0"/>
                <a:ea typeface="Times New Roman" panose="02020603050405020304" pitchFamily="18" charset="0"/>
              </a:rPr>
              <a:t>) ou diretamente na Prefeitura.</a:t>
            </a:r>
          </a:p>
          <a:p>
            <a:pPr algn="just" fontAlgn="base">
              <a:lnSpc>
                <a:spcPct val="150000"/>
              </a:lnSpc>
            </a:pPr>
            <a:r>
              <a:rPr lang="pt-BR" sz="1000" dirty="0">
                <a:solidFill>
                  <a:srgbClr val="000000"/>
                </a:solidFill>
                <a:effectLst/>
                <a:latin typeface="Montserrat" panose="00000500000000000000" pitchFamily="2" charset="0"/>
                <a:ea typeface="Calibri" panose="020F0502020204030204" pitchFamily="34" charset="0"/>
              </a:rPr>
              <a:t>Para realizar a viabilidade como MEI, você deverá levar à prefeitura, a seguinte documentação: RG, CPF, Endereço residencial e comercial (contendo o número do IPTU), título de eleitor ou recebido de entrega da última declaração de IRPF realizada, telefone e e-mail ativos.</a:t>
            </a:r>
            <a:endParaRPr lang="pt-BR" sz="1000" dirty="0">
              <a:effectLst/>
              <a:latin typeface="Montserrat" panose="00000500000000000000" pitchFamily="2" charset="0"/>
              <a:ea typeface="Times New Roman" panose="02020603050405020304" pitchFamily="18" charset="0"/>
            </a:endParaRPr>
          </a:p>
        </p:txBody>
      </p:sp>
      <p:sp>
        <p:nvSpPr>
          <p:cNvPr id="5" name="Retângulo 4">
            <a:extLst>
              <a:ext uri="{FF2B5EF4-FFF2-40B4-BE49-F238E27FC236}">
                <a16:creationId xmlns:a16="http://schemas.microsoft.com/office/drawing/2014/main" id="{CFD30C72-7485-4245-9ADC-45F5DB476047}"/>
              </a:ext>
            </a:extLst>
          </p:cNvPr>
          <p:cNvSpPr/>
          <p:nvPr/>
        </p:nvSpPr>
        <p:spPr>
          <a:xfrm>
            <a:off x="0" y="9166301"/>
            <a:ext cx="6858000" cy="739699"/>
          </a:xfrm>
          <a:prstGeom prst="rect">
            <a:avLst/>
          </a:prstGeom>
          <a:solidFill>
            <a:srgbClr val="2C7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46B7F5BB-D937-4D79-8F7D-33A2023F21F2}"/>
              </a:ext>
            </a:extLst>
          </p:cNvPr>
          <p:cNvPicPr>
            <a:picLocks noChangeAspect="1"/>
          </p:cNvPicPr>
          <p:nvPr/>
        </p:nvPicPr>
        <p:blipFill rotWithShape="1">
          <a:blip r:embed="rId3">
            <a:extLst>
              <a:ext uri="{28A0092B-C50C-407E-A947-70E740481C1C}">
                <a14:useLocalDpi xmlns:a14="http://schemas.microsoft.com/office/drawing/2010/main" val="0"/>
              </a:ext>
            </a:extLst>
          </a:blip>
          <a:srcRect t="9003" b="3924"/>
          <a:stretch/>
        </p:blipFill>
        <p:spPr>
          <a:xfrm>
            <a:off x="0" y="5185317"/>
            <a:ext cx="6858000" cy="3980984"/>
          </a:xfrm>
          <a:prstGeom prst="rect">
            <a:avLst/>
          </a:prstGeom>
        </p:spPr>
      </p:pic>
      <p:sp>
        <p:nvSpPr>
          <p:cNvPr id="11" name="CaixaDeTexto 10">
            <a:extLst>
              <a:ext uri="{FF2B5EF4-FFF2-40B4-BE49-F238E27FC236}">
                <a16:creationId xmlns:a16="http://schemas.microsoft.com/office/drawing/2014/main" id="{F816958E-0596-4B80-80FE-BD583D95E031}"/>
              </a:ext>
            </a:extLst>
          </p:cNvPr>
          <p:cNvSpPr txBox="1"/>
          <p:nvPr/>
        </p:nvSpPr>
        <p:spPr>
          <a:xfrm>
            <a:off x="383381" y="396172"/>
            <a:ext cx="3429000" cy="184666"/>
          </a:xfrm>
          <a:prstGeom prst="rect">
            <a:avLst/>
          </a:prstGeom>
          <a:noFill/>
        </p:spPr>
        <p:txBody>
          <a:bodyPr wrap="square">
            <a:spAutoFit/>
          </a:bodyPr>
          <a:lstStyle/>
          <a:p>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PLANEJAMENTO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E </a:t>
            </a:r>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ORIENTAÇÕES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PARA A FORMALIZAÇÃO</a:t>
            </a:r>
            <a:endParaRPr lang="pt-BR" sz="600" dirty="0">
              <a:solidFill>
                <a:schemeClr val="tx1">
                  <a:lumMod val="85000"/>
                  <a:lumOff val="15000"/>
                </a:schemeClr>
              </a:solidFill>
              <a:latin typeface="Montserrat" panose="00000500000000000000" pitchFamily="2" charset="0"/>
            </a:endParaRPr>
          </a:p>
        </p:txBody>
      </p:sp>
      <p:sp>
        <p:nvSpPr>
          <p:cNvPr id="8" name="Retângulo 7">
            <a:extLst>
              <a:ext uri="{FF2B5EF4-FFF2-40B4-BE49-F238E27FC236}">
                <a16:creationId xmlns:a16="http://schemas.microsoft.com/office/drawing/2014/main" id="{E28F3EA6-DA4A-4BAD-A895-9591DFE2DAF5}"/>
              </a:ext>
            </a:extLst>
          </p:cNvPr>
          <p:cNvSpPr/>
          <p:nvPr/>
        </p:nvSpPr>
        <p:spPr>
          <a:xfrm>
            <a:off x="2955074" y="484207"/>
            <a:ext cx="2374694" cy="45719"/>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B043C11E-B82B-61DA-F309-2C0152AFB212}"/>
              </a:ext>
            </a:extLst>
          </p:cNvPr>
          <p:cNvPicPr>
            <a:picLocks noChangeAspect="1"/>
          </p:cNvPicPr>
          <p:nvPr/>
        </p:nvPicPr>
        <p:blipFill>
          <a:blip r:embed="rId4"/>
          <a:srcRect/>
          <a:stretch>
            <a:fillRect/>
          </a:stretch>
        </p:blipFill>
        <p:spPr bwMode="auto">
          <a:xfrm>
            <a:off x="5809483" y="256912"/>
            <a:ext cx="772940" cy="896281"/>
          </a:xfrm>
          <a:prstGeom prst="rect">
            <a:avLst/>
          </a:prstGeom>
          <a:noFill/>
          <a:ln w="9525">
            <a:noFill/>
            <a:miter lim="800000"/>
            <a:headEnd/>
            <a:tailEnd/>
          </a:ln>
        </p:spPr>
      </p:pic>
    </p:spTree>
    <p:extLst>
      <p:ext uri="{BB962C8B-B14F-4D97-AF65-F5344CB8AC3E}">
        <p14:creationId xmlns:p14="http://schemas.microsoft.com/office/powerpoint/2010/main" val="1019536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AF9BF6F5-5487-4BA4-8E5D-20D9274E7180}"/>
              </a:ext>
            </a:extLst>
          </p:cNvPr>
          <p:cNvSpPr/>
          <p:nvPr/>
        </p:nvSpPr>
        <p:spPr>
          <a:xfrm>
            <a:off x="-1" y="8577963"/>
            <a:ext cx="6858000" cy="13280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A9F94966-B312-4761-B984-C74397E57353}"/>
              </a:ext>
            </a:extLst>
          </p:cNvPr>
          <p:cNvSpPr/>
          <p:nvPr/>
        </p:nvSpPr>
        <p:spPr>
          <a:xfrm>
            <a:off x="0" y="1281113"/>
            <a:ext cx="4137102" cy="7296851"/>
          </a:xfrm>
          <a:prstGeom prst="rect">
            <a:avLst/>
          </a:prstGeom>
          <a:solidFill>
            <a:srgbClr val="2C7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Agrupar 11">
            <a:extLst>
              <a:ext uri="{FF2B5EF4-FFF2-40B4-BE49-F238E27FC236}">
                <a16:creationId xmlns:a16="http://schemas.microsoft.com/office/drawing/2014/main" id="{101A3B30-3BD5-48B9-9045-781AC5B769F0}"/>
              </a:ext>
            </a:extLst>
          </p:cNvPr>
          <p:cNvGrpSpPr/>
          <p:nvPr/>
        </p:nvGrpSpPr>
        <p:grpSpPr>
          <a:xfrm>
            <a:off x="404813" y="1624681"/>
            <a:ext cx="3429000" cy="6323319"/>
            <a:chOff x="404813" y="1716011"/>
            <a:chExt cx="3429000" cy="6323319"/>
          </a:xfrm>
        </p:grpSpPr>
        <p:sp>
          <p:nvSpPr>
            <p:cNvPr id="5" name="CaixaDeTexto 4">
              <a:extLst>
                <a:ext uri="{FF2B5EF4-FFF2-40B4-BE49-F238E27FC236}">
                  <a16:creationId xmlns:a16="http://schemas.microsoft.com/office/drawing/2014/main" id="{32AA95A0-6317-47D3-AFDF-BAE1F180C387}"/>
                </a:ext>
              </a:extLst>
            </p:cNvPr>
            <p:cNvSpPr txBox="1"/>
            <p:nvPr/>
          </p:nvSpPr>
          <p:spPr>
            <a:xfrm>
              <a:off x="404813" y="1716011"/>
              <a:ext cx="1914641" cy="338106"/>
            </a:xfrm>
            <a:prstGeom prst="rect">
              <a:avLst/>
            </a:prstGeom>
            <a:noFill/>
          </p:spPr>
          <p:txBody>
            <a:bodyPr wrap="square">
              <a:spAutoFit/>
            </a:bodyPr>
            <a:lstStyle/>
            <a:p>
              <a:pPr fontAlgn="base">
                <a:lnSpc>
                  <a:spcPct val="150000"/>
                </a:lnSpc>
              </a:pPr>
              <a:r>
                <a:rPr lang="pt-BR" sz="1200" b="1" dirty="0">
                  <a:solidFill>
                    <a:schemeClr val="bg1"/>
                  </a:solidFill>
                  <a:effectLst/>
                  <a:latin typeface="Montserrat" panose="00000500000000000000" pitchFamily="2" charset="0"/>
                  <a:ea typeface="Times New Roman" panose="02020603050405020304" pitchFamily="18" charset="0"/>
                </a:rPr>
                <a:t>Passo 3 – CNPJ</a:t>
              </a:r>
              <a:endParaRPr lang="pt-BR" sz="1200" dirty="0">
                <a:solidFill>
                  <a:schemeClr val="bg1"/>
                </a:solidFill>
                <a:effectLst/>
                <a:latin typeface="Montserrat" panose="00000500000000000000" pitchFamily="2" charset="0"/>
                <a:ea typeface="Times New Roman" panose="02020603050405020304" pitchFamily="18" charset="0"/>
              </a:endParaRPr>
            </a:p>
          </p:txBody>
        </p:sp>
        <p:sp>
          <p:nvSpPr>
            <p:cNvPr id="9" name="CaixaDeTexto 8">
              <a:extLst>
                <a:ext uri="{FF2B5EF4-FFF2-40B4-BE49-F238E27FC236}">
                  <a16:creationId xmlns:a16="http://schemas.microsoft.com/office/drawing/2014/main" id="{E8E70A26-980E-4C21-A96D-357E77BD23E7}"/>
                </a:ext>
              </a:extLst>
            </p:cNvPr>
            <p:cNvSpPr txBox="1"/>
            <p:nvPr/>
          </p:nvSpPr>
          <p:spPr>
            <a:xfrm>
              <a:off x="404813" y="2301605"/>
              <a:ext cx="3429000" cy="5737725"/>
            </a:xfrm>
            <a:prstGeom prst="rect">
              <a:avLst/>
            </a:prstGeom>
            <a:noFill/>
          </p:spPr>
          <p:txBody>
            <a:bodyPr wrap="square">
              <a:spAutoFit/>
            </a:bodyPr>
            <a:lstStyle/>
            <a:p>
              <a:pPr marL="285750" indent="-285750" algn="just">
                <a:lnSpc>
                  <a:spcPts val="1700"/>
                </a:lnSpc>
                <a:buAutoNum type="romanUcPeriod"/>
              </a:pPr>
              <a:r>
                <a:rPr lang="pt-BR" sz="1050" b="1"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Para quem não será MEI:</a:t>
              </a:r>
            </a:p>
            <a:p>
              <a:pPr marL="285750" indent="-285750" algn="just">
                <a:lnSpc>
                  <a:spcPts val="1700"/>
                </a:lnSpc>
                <a:buAutoNum type="romanUcPeriod"/>
              </a:pPr>
              <a:endParaRPr lang="pt-BR" sz="105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gn="just">
                <a:lnSpc>
                  <a:spcPts val="1700"/>
                </a:lnSpc>
              </a:pPr>
              <a:r>
                <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O Ato constitutivo (Contrato social no caso de Sociedade Ltda, Requerimento de Empresário no caso de Empresário Individual) é o instrumento mais importante no começo de uma empresa, é como se fosse a certidão de nascimento de uma pessoa jurídica, decorrendo deste ato todos os seus direitos e obrigações, é a partir dele que a empresa passa a existir para a sociedade. Uma vez pronto o Ato Constitutivo, deve-se fazer o seu registro na Junta Comercial do Estado de Santa Catarina ou no Cartório de Registros de Pessoa Jurídica. Caso a sua empresa não seja MEI, este ato será providenciado pelo seu contador.</a:t>
              </a:r>
            </a:p>
            <a:p>
              <a:pPr algn="just">
                <a:lnSpc>
                  <a:spcPts val="1700"/>
                </a:lnSpc>
              </a:pPr>
              <a:r>
                <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Para uma empresa, ter um número de CNPJ significa estar incluída no Cadastro Nacional de Pessoas Jurídicas. Este registro é feito exclusivamente através da Internet, no endereço eletrônico: </a:t>
              </a:r>
              <a:r>
                <a:rPr lang="pt-BR" sz="1000"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www.receita.fazenda.gov.br</a:t>
              </a:r>
              <a:r>
                <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 </a:t>
              </a:r>
            </a:p>
            <a:p>
              <a:pPr algn="just">
                <a:lnSpc>
                  <a:spcPts val="1700"/>
                </a:lnSpc>
              </a:pPr>
              <a:r>
                <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Os documentos exigidos serão enviados à Junta Comercial do Estado (JUCESC), junto com o Ato Constitutivo da empresa. O comprovante do CNPJ fica disponível na própria página da Receita Federal na Internet. Este trâmite será feito pelo contador, caso a sua empresa não seja MEI.</a:t>
              </a:r>
            </a:p>
          </p:txBody>
        </p:sp>
      </p:grpSp>
      <p:pic>
        <p:nvPicPr>
          <p:cNvPr id="14" name="Imagem 13">
            <a:extLst>
              <a:ext uri="{FF2B5EF4-FFF2-40B4-BE49-F238E27FC236}">
                <a16:creationId xmlns:a16="http://schemas.microsoft.com/office/drawing/2014/main" id="{B45A0B80-8779-4816-BAD1-A811279C5A61}"/>
              </a:ext>
            </a:extLst>
          </p:cNvPr>
          <p:cNvPicPr>
            <a:picLocks noChangeAspect="1"/>
          </p:cNvPicPr>
          <p:nvPr/>
        </p:nvPicPr>
        <p:blipFill rotWithShape="1">
          <a:blip r:embed="rId3">
            <a:extLst>
              <a:ext uri="{28A0092B-C50C-407E-A947-70E740481C1C}">
                <a14:useLocalDpi xmlns:a14="http://schemas.microsoft.com/office/drawing/2010/main" val="0"/>
              </a:ext>
            </a:extLst>
          </a:blip>
          <a:srcRect l="27814" r="47327"/>
          <a:stretch/>
        </p:blipFill>
        <p:spPr>
          <a:xfrm>
            <a:off x="4137101" y="1281113"/>
            <a:ext cx="2720899" cy="7296850"/>
          </a:xfrm>
          <a:prstGeom prst="rect">
            <a:avLst/>
          </a:prstGeom>
        </p:spPr>
      </p:pic>
      <p:sp>
        <p:nvSpPr>
          <p:cNvPr id="17" name="CaixaDeTexto 16">
            <a:extLst>
              <a:ext uri="{FF2B5EF4-FFF2-40B4-BE49-F238E27FC236}">
                <a16:creationId xmlns:a16="http://schemas.microsoft.com/office/drawing/2014/main" id="{36D86B3A-D61D-451C-85D9-6EA5E43DE826}"/>
              </a:ext>
            </a:extLst>
          </p:cNvPr>
          <p:cNvSpPr txBox="1"/>
          <p:nvPr/>
        </p:nvSpPr>
        <p:spPr>
          <a:xfrm>
            <a:off x="383381" y="396172"/>
            <a:ext cx="3429000" cy="184666"/>
          </a:xfrm>
          <a:prstGeom prst="rect">
            <a:avLst/>
          </a:prstGeom>
          <a:noFill/>
        </p:spPr>
        <p:txBody>
          <a:bodyPr wrap="square">
            <a:spAutoFit/>
          </a:bodyPr>
          <a:lstStyle/>
          <a:p>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PLANEJAMENTO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E </a:t>
            </a:r>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ORIENTAÇÕES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PARA A FORMALIZAÇÃO</a:t>
            </a:r>
            <a:endParaRPr lang="pt-BR" sz="600" dirty="0">
              <a:solidFill>
                <a:schemeClr val="tx1">
                  <a:lumMod val="85000"/>
                  <a:lumOff val="15000"/>
                </a:schemeClr>
              </a:solidFill>
              <a:latin typeface="Montserrat" panose="00000500000000000000" pitchFamily="2" charset="0"/>
            </a:endParaRPr>
          </a:p>
        </p:txBody>
      </p:sp>
      <p:sp>
        <p:nvSpPr>
          <p:cNvPr id="11" name="Retângulo 10">
            <a:extLst>
              <a:ext uri="{FF2B5EF4-FFF2-40B4-BE49-F238E27FC236}">
                <a16:creationId xmlns:a16="http://schemas.microsoft.com/office/drawing/2014/main" id="{98147DA4-3F40-4C52-B55E-49663E5AFD02}"/>
              </a:ext>
            </a:extLst>
          </p:cNvPr>
          <p:cNvSpPr/>
          <p:nvPr/>
        </p:nvSpPr>
        <p:spPr>
          <a:xfrm>
            <a:off x="2955074" y="484207"/>
            <a:ext cx="2374694" cy="45719"/>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5B3B57CF-7794-8E8D-0DDB-12942D65B7D8}"/>
              </a:ext>
            </a:extLst>
          </p:cNvPr>
          <p:cNvPicPr>
            <a:picLocks noChangeAspect="1"/>
          </p:cNvPicPr>
          <p:nvPr/>
        </p:nvPicPr>
        <p:blipFill>
          <a:blip r:embed="rId4"/>
          <a:srcRect/>
          <a:stretch>
            <a:fillRect/>
          </a:stretch>
        </p:blipFill>
        <p:spPr bwMode="auto">
          <a:xfrm>
            <a:off x="5809483" y="256912"/>
            <a:ext cx="772940" cy="896281"/>
          </a:xfrm>
          <a:prstGeom prst="rect">
            <a:avLst/>
          </a:prstGeom>
          <a:noFill/>
          <a:ln w="9525">
            <a:noFill/>
            <a:miter lim="800000"/>
            <a:headEnd/>
            <a:tailEnd/>
          </a:ln>
        </p:spPr>
      </p:pic>
    </p:spTree>
    <p:extLst>
      <p:ext uri="{BB962C8B-B14F-4D97-AF65-F5344CB8AC3E}">
        <p14:creationId xmlns:p14="http://schemas.microsoft.com/office/powerpoint/2010/main" val="2085816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925255F0-2CE4-4624-86ED-82C6D5586DBD}"/>
              </a:ext>
            </a:extLst>
          </p:cNvPr>
          <p:cNvPicPr>
            <a:picLocks noChangeAspect="1"/>
          </p:cNvPicPr>
          <p:nvPr/>
        </p:nvPicPr>
        <p:blipFill rotWithShape="1">
          <a:blip r:embed="rId2">
            <a:extLst>
              <a:ext uri="{28A0092B-C50C-407E-A947-70E740481C1C}">
                <a14:useLocalDpi xmlns:a14="http://schemas.microsoft.com/office/drawing/2010/main" val="0"/>
              </a:ext>
            </a:extLst>
          </a:blip>
          <a:srcRect l="7692"/>
          <a:stretch/>
        </p:blipFill>
        <p:spPr>
          <a:xfrm>
            <a:off x="0" y="4953000"/>
            <a:ext cx="6858000" cy="4953000"/>
          </a:xfrm>
          <a:prstGeom prst="rect">
            <a:avLst/>
          </a:prstGeom>
        </p:spPr>
      </p:pic>
      <p:sp>
        <p:nvSpPr>
          <p:cNvPr id="12" name="Retângulo 11">
            <a:extLst>
              <a:ext uri="{FF2B5EF4-FFF2-40B4-BE49-F238E27FC236}">
                <a16:creationId xmlns:a16="http://schemas.microsoft.com/office/drawing/2014/main" id="{985BCE02-D01B-4093-BBD4-5452A2CFC867}"/>
              </a:ext>
            </a:extLst>
          </p:cNvPr>
          <p:cNvSpPr/>
          <p:nvPr/>
        </p:nvSpPr>
        <p:spPr>
          <a:xfrm>
            <a:off x="2446357" y="4304371"/>
            <a:ext cx="4137102" cy="5601629"/>
          </a:xfrm>
          <a:prstGeom prst="rect">
            <a:avLst/>
          </a:prstGeom>
          <a:solidFill>
            <a:srgbClr val="2C7B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a:extLst>
              <a:ext uri="{FF2B5EF4-FFF2-40B4-BE49-F238E27FC236}">
                <a16:creationId xmlns:a16="http://schemas.microsoft.com/office/drawing/2014/main" id="{3FF6E6EA-3F1A-4199-BAF2-57BF7AF5E4A3}"/>
              </a:ext>
            </a:extLst>
          </p:cNvPr>
          <p:cNvSpPr/>
          <p:nvPr/>
        </p:nvSpPr>
        <p:spPr>
          <a:xfrm>
            <a:off x="2243777" y="8323315"/>
            <a:ext cx="4542262" cy="702992"/>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1F8BDF5-83AE-4B1A-8329-871621B3CD44}"/>
              </a:ext>
            </a:extLst>
          </p:cNvPr>
          <p:cNvSpPr txBox="1"/>
          <p:nvPr/>
        </p:nvSpPr>
        <p:spPr>
          <a:xfrm>
            <a:off x="404812" y="1281113"/>
            <a:ext cx="6048375" cy="1595565"/>
          </a:xfrm>
          <a:prstGeom prst="rect">
            <a:avLst/>
          </a:prstGeom>
          <a:noFill/>
        </p:spPr>
        <p:txBody>
          <a:bodyPr wrap="square">
            <a:spAutoFit/>
          </a:bodyPr>
          <a:lstStyle/>
          <a:p>
            <a:pPr algn="just">
              <a:lnSpc>
                <a:spcPts val="1700"/>
              </a:lnSpc>
            </a:pPr>
            <a:r>
              <a:rPr lang="pt-BR" sz="1050" b="1" dirty="0">
                <a:effectLst/>
                <a:latin typeface="Montserrat" panose="00000500000000000000" pitchFamily="2" charset="0"/>
                <a:ea typeface="Calibri" panose="020F0502020204030204" pitchFamily="34" charset="0"/>
                <a:cs typeface="Times New Roman" panose="02020603050405020304" pitchFamily="18" charset="0"/>
              </a:rPr>
              <a:t>II. Para os </a:t>
            </a:r>
            <a:r>
              <a:rPr lang="pt-BR" sz="1050" b="1" dirty="0" err="1">
                <a:effectLst/>
                <a:latin typeface="Montserrat" panose="00000500000000000000" pitchFamily="2" charset="0"/>
                <a:ea typeface="Calibri" panose="020F0502020204030204" pitchFamily="34" charset="0"/>
                <a:cs typeface="Times New Roman" panose="02020603050405020304" pitchFamily="18" charset="0"/>
              </a:rPr>
              <a:t>MEIs</a:t>
            </a:r>
            <a:r>
              <a:rPr lang="pt-BR" sz="1050" b="1" dirty="0">
                <a:effectLst/>
                <a:latin typeface="Montserrat" panose="00000500000000000000" pitchFamily="2" charset="0"/>
                <a:ea typeface="Calibri" panose="020F0502020204030204" pitchFamily="34" charset="0"/>
                <a:cs typeface="Times New Roman" panose="02020603050405020304" pitchFamily="18" charset="0"/>
              </a:rPr>
              <a:t>:</a:t>
            </a:r>
            <a:endParaRPr lang="pt-BR" sz="1050" dirty="0">
              <a:effectLst/>
              <a:latin typeface="Montserrat" panose="00000500000000000000" pitchFamily="2" charset="0"/>
              <a:ea typeface="Calibri" panose="020F0502020204030204" pitchFamily="34" charset="0"/>
              <a:cs typeface="Times New Roman" panose="02020603050405020304" pitchFamily="18" charset="0"/>
            </a:endParaRPr>
          </a:p>
          <a:p>
            <a:pPr algn="just" fontAlgn="base">
              <a:lnSpc>
                <a:spcPts val="1700"/>
              </a:lnSpc>
            </a:pPr>
            <a:r>
              <a:rPr lang="pt-BR" sz="1000" dirty="0">
                <a:solidFill>
                  <a:srgbClr val="000000"/>
                </a:solidFill>
                <a:effectLst/>
                <a:latin typeface="Montserrat" panose="00000500000000000000" pitchFamily="2" charset="0"/>
                <a:ea typeface="Calibri" panose="020F0502020204030204" pitchFamily="34" charset="0"/>
              </a:rPr>
              <a:t>O MEI não possui contrato social ou requerimento de empresário, a sua constituição é feita na Sala do Empreendedor, a qual dará entrada pelo Portal do Empreendedor</a:t>
            </a:r>
            <a:r>
              <a:rPr lang="pt-BR" sz="1000" dirty="0">
                <a:solidFill>
                  <a:srgbClr val="363636"/>
                </a:solidFill>
                <a:effectLst/>
                <a:latin typeface="Montserrat" panose="00000500000000000000" pitchFamily="2" charset="0"/>
                <a:ea typeface="Times New Roman" panose="02020603050405020304" pitchFamily="18" charset="0"/>
              </a:rPr>
              <a:t> </a:t>
            </a:r>
            <a:r>
              <a:rPr lang="pt-BR" sz="1000" dirty="0">
                <a:solidFill>
                  <a:srgbClr val="363636"/>
                </a:solidFill>
                <a:effectLst/>
                <a:latin typeface="Montserrat" panose="00000500000000000000" pitchFamily="2" charset="0"/>
                <a:ea typeface="Times New Roman" panose="02020603050405020304" pitchFamily="18" charset="0"/>
                <a:hlinkClick r:id="rId3"/>
              </a:rPr>
              <a:t>https://www.gov.br/empresas-e-negocios/pt-br/empreendedor/servicos-para-mei/emissao-de-comprovante-ccmei</a:t>
            </a:r>
            <a:r>
              <a:rPr lang="pt-BR" sz="1000" dirty="0">
                <a:solidFill>
                  <a:srgbClr val="363636"/>
                </a:solidFill>
                <a:latin typeface="Montserrat" panose="00000500000000000000" pitchFamily="2" charset="0"/>
                <a:ea typeface="Times New Roman" panose="02020603050405020304" pitchFamily="18" charset="0"/>
              </a:rPr>
              <a:t> </a:t>
            </a:r>
          </a:p>
          <a:p>
            <a:pPr algn="just" fontAlgn="base">
              <a:lnSpc>
                <a:spcPts val="1700"/>
              </a:lnSpc>
            </a:pPr>
            <a:r>
              <a:rPr lang="pt-BR" sz="1000" dirty="0">
                <a:solidFill>
                  <a:srgbClr val="000000"/>
                </a:solidFill>
                <a:effectLst/>
                <a:latin typeface="Montserrat" panose="00000500000000000000" pitchFamily="2" charset="0"/>
                <a:ea typeface="Calibri" panose="020F0502020204030204" pitchFamily="34" charset="0"/>
              </a:rPr>
              <a:t>O CNPJ e o Certificado de Microempreendedor serão obtidos no mesmo momento em que a sala realiza o cadastro no portal.</a:t>
            </a:r>
            <a:endParaRPr lang="pt-BR" sz="1000" dirty="0">
              <a:effectLst/>
              <a:latin typeface="Montserrat" panose="00000500000000000000" pitchFamily="2" charset="0"/>
              <a:ea typeface="Times New Roman" panose="02020603050405020304" pitchFamily="18" charset="0"/>
            </a:endParaRPr>
          </a:p>
        </p:txBody>
      </p:sp>
      <p:sp>
        <p:nvSpPr>
          <p:cNvPr id="9" name="CaixaDeTexto 8">
            <a:extLst>
              <a:ext uri="{FF2B5EF4-FFF2-40B4-BE49-F238E27FC236}">
                <a16:creationId xmlns:a16="http://schemas.microsoft.com/office/drawing/2014/main" id="{039EF67C-69BA-475C-BF07-202EDB4DDF37}"/>
              </a:ext>
            </a:extLst>
          </p:cNvPr>
          <p:cNvSpPr txBox="1"/>
          <p:nvPr/>
        </p:nvSpPr>
        <p:spPr>
          <a:xfrm>
            <a:off x="404812" y="2972837"/>
            <a:ext cx="6048375" cy="941540"/>
          </a:xfrm>
          <a:prstGeom prst="rect">
            <a:avLst/>
          </a:prstGeom>
          <a:noFill/>
        </p:spPr>
        <p:txBody>
          <a:bodyPr wrap="square">
            <a:spAutoFit/>
          </a:bodyPr>
          <a:lstStyle/>
          <a:p>
            <a:pPr algn="just" fontAlgn="base">
              <a:lnSpc>
                <a:spcPts val="1700"/>
              </a:lnSpc>
            </a:pPr>
            <a:r>
              <a:rPr lang="pt-BR" sz="1050" b="1" dirty="0">
                <a:solidFill>
                  <a:srgbClr val="000000"/>
                </a:solidFill>
                <a:effectLst/>
                <a:latin typeface="Montserrat" panose="00000500000000000000" pitchFamily="2" charset="0"/>
                <a:ea typeface="Times New Roman" panose="02020603050405020304" pitchFamily="18" charset="0"/>
              </a:rPr>
              <a:t>III. Cadastro Municipal:</a:t>
            </a:r>
            <a:endParaRPr lang="pt-BR" sz="1050" dirty="0">
              <a:effectLst/>
              <a:latin typeface="Montserrat" panose="00000500000000000000" pitchFamily="2" charset="0"/>
              <a:ea typeface="Times New Roman" panose="02020603050405020304" pitchFamily="18" charset="0"/>
            </a:endParaRPr>
          </a:p>
          <a:p>
            <a:pPr algn="just" fontAlgn="base">
              <a:lnSpc>
                <a:spcPts val="1700"/>
              </a:lnSpc>
            </a:pPr>
            <a:r>
              <a:rPr lang="pt-BR" sz="1000" dirty="0">
                <a:solidFill>
                  <a:srgbClr val="000000"/>
                </a:solidFill>
                <a:effectLst/>
                <a:latin typeface="Montserrat" panose="00000500000000000000" pitchFamily="2" charset="0"/>
                <a:ea typeface="Times New Roman" panose="02020603050405020304" pitchFamily="18" charset="0"/>
              </a:rPr>
              <a:t>A prefeitura fará o cadastro no sistema automaticamente após a emissão do CNPJ. A Inscrição Municipal é impressa no documento do alvará de funcionamento, que deve ser fixado em local visível na sede da empresa (para os casos que necessitam de alvarás).</a:t>
            </a:r>
            <a:endParaRPr lang="pt-BR" sz="1000" dirty="0">
              <a:effectLst/>
              <a:latin typeface="Montserrat" panose="00000500000000000000" pitchFamily="2" charset="0"/>
              <a:ea typeface="Times New Roman" panose="02020603050405020304" pitchFamily="18" charset="0"/>
            </a:endParaRPr>
          </a:p>
        </p:txBody>
      </p:sp>
      <p:sp>
        <p:nvSpPr>
          <p:cNvPr id="11" name="CaixaDeTexto 10">
            <a:extLst>
              <a:ext uri="{FF2B5EF4-FFF2-40B4-BE49-F238E27FC236}">
                <a16:creationId xmlns:a16="http://schemas.microsoft.com/office/drawing/2014/main" id="{1EFADB6D-3928-40D6-915E-D0D1454354ED}"/>
              </a:ext>
            </a:extLst>
          </p:cNvPr>
          <p:cNvSpPr txBox="1"/>
          <p:nvPr/>
        </p:nvSpPr>
        <p:spPr>
          <a:xfrm>
            <a:off x="2800408" y="4840952"/>
            <a:ext cx="3429000" cy="4759893"/>
          </a:xfrm>
          <a:prstGeom prst="rect">
            <a:avLst/>
          </a:prstGeom>
          <a:noFill/>
        </p:spPr>
        <p:txBody>
          <a:bodyPr wrap="square">
            <a:spAutoFit/>
          </a:bodyPr>
          <a:lstStyle/>
          <a:p>
            <a:pPr algn="just">
              <a:lnSpc>
                <a:spcPct val="150000"/>
              </a:lnSpc>
            </a:pPr>
            <a:r>
              <a:rPr lang="pt-BR" sz="1000" b="1" kern="1800"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IV. Cadastro Estadual:</a:t>
            </a:r>
            <a:endPar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algn="just">
              <a:lnSpc>
                <a:spcPct val="150000"/>
              </a:lnSpc>
            </a:pPr>
            <a:r>
              <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É o registro no Cadastro de Contribuintes do Imposto sobre Circulação de Mercadorias e Serviços – ICMS, da Receita Estadual qualquer empresa que desempenhe atividades que envolvam a circulação de mercadorias, ou prestações de serviços de transporte, interestadual ou intermunicipal, ou de comunicação, deve solicitar uma Inscrição Estadual, que é feita na Secretaria da Fazenda do Estado. Esta inscrição será feita pelo seu contador caso você não se enquadre como MEI.</a:t>
            </a:r>
          </a:p>
          <a:p>
            <a:pPr marR="90170" algn="just">
              <a:lnSpc>
                <a:spcPct val="150000"/>
              </a:lnSpc>
              <a:spcAft>
                <a:spcPts val="0"/>
              </a:spcAft>
            </a:pPr>
            <a:r>
              <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Caso você seja MEI, deverá solicitar a inscrição pelo site:</a:t>
            </a:r>
          </a:p>
          <a:p>
            <a:pPr marR="90170" algn="just">
              <a:lnSpc>
                <a:spcPct val="200000"/>
              </a:lnSpc>
              <a:spcAft>
                <a:spcPts val="0"/>
              </a:spcAft>
            </a:pPr>
            <a:endPar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marR="90170" algn="just">
              <a:lnSpc>
                <a:spcPct val="150000"/>
              </a:lnSpc>
              <a:spcAft>
                <a:spcPts val="0"/>
              </a:spcAft>
            </a:pPr>
            <a:r>
              <a:rPr lang="pt-BR" sz="1000"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https://www.sef.sc.gov.br/servicos/simei-solicitacao-inscricao-estadual</a:t>
            </a:r>
            <a:endParaRPr lang="pt-BR" sz="1000" u="sng"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p>
            <a:pPr marR="90170" algn="just">
              <a:lnSpc>
                <a:spcPct val="150000"/>
              </a:lnSpc>
              <a:spcAft>
                <a:spcPts val="0"/>
              </a:spcAft>
            </a:pPr>
            <a:endParaRPr lang="pt-BR" sz="1000" dirty="0">
              <a:solidFill>
                <a:schemeClr val="bg1"/>
              </a:solidFill>
              <a:latin typeface="Montserrat" panose="00000500000000000000" pitchFamily="2" charset="0"/>
              <a:ea typeface="Calibri" panose="020F0502020204030204" pitchFamily="34" charset="0"/>
              <a:cs typeface="Times New Roman" panose="02020603050405020304" pitchFamily="18" charset="0"/>
            </a:endParaRPr>
          </a:p>
          <a:p>
            <a:pPr marR="90170" algn="just">
              <a:lnSpc>
                <a:spcPct val="150000"/>
              </a:lnSpc>
              <a:spcAft>
                <a:spcPts val="0"/>
              </a:spcAft>
            </a:pPr>
            <a:r>
              <a:rPr lang="pt-BR" sz="10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rPr>
              <a:t>A Sala do Empreendedor poderá fazer esta solicitação gratuitamente.</a:t>
            </a:r>
          </a:p>
        </p:txBody>
      </p:sp>
      <p:sp>
        <p:nvSpPr>
          <p:cNvPr id="19" name="CaixaDeTexto 18">
            <a:extLst>
              <a:ext uri="{FF2B5EF4-FFF2-40B4-BE49-F238E27FC236}">
                <a16:creationId xmlns:a16="http://schemas.microsoft.com/office/drawing/2014/main" id="{D493AE19-BC44-43AD-9E3E-C0C824BC3F90}"/>
              </a:ext>
            </a:extLst>
          </p:cNvPr>
          <p:cNvSpPr txBox="1"/>
          <p:nvPr/>
        </p:nvSpPr>
        <p:spPr>
          <a:xfrm>
            <a:off x="383381" y="396172"/>
            <a:ext cx="3429000" cy="184666"/>
          </a:xfrm>
          <a:prstGeom prst="rect">
            <a:avLst/>
          </a:prstGeom>
          <a:noFill/>
        </p:spPr>
        <p:txBody>
          <a:bodyPr wrap="square">
            <a:spAutoFit/>
          </a:bodyPr>
          <a:lstStyle/>
          <a:p>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PLANEJAMENTO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E </a:t>
            </a:r>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ORIENTAÇÕES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PARA A FORMALIZAÇÃO</a:t>
            </a:r>
            <a:endParaRPr lang="pt-BR" sz="600" dirty="0">
              <a:solidFill>
                <a:schemeClr val="tx1">
                  <a:lumMod val="85000"/>
                  <a:lumOff val="15000"/>
                </a:schemeClr>
              </a:solidFill>
              <a:latin typeface="Montserrat" panose="00000500000000000000" pitchFamily="2" charset="0"/>
            </a:endParaRPr>
          </a:p>
        </p:txBody>
      </p:sp>
      <p:sp>
        <p:nvSpPr>
          <p:cNvPr id="14" name="Retângulo 13">
            <a:extLst>
              <a:ext uri="{FF2B5EF4-FFF2-40B4-BE49-F238E27FC236}">
                <a16:creationId xmlns:a16="http://schemas.microsoft.com/office/drawing/2014/main" id="{4B0DD8D8-0300-4B63-BB61-E15CA74F360A}"/>
              </a:ext>
            </a:extLst>
          </p:cNvPr>
          <p:cNvSpPr/>
          <p:nvPr/>
        </p:nvSpPr>
        <p:spPr>
          <a:xfrm>
            <a:off x="2955074" y="484207"/>
            <a:ext cx="2374694" cy="45719"/>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CEBA45EA-696C-C7DF-1ED6-7951517DFE1C}"/>
              </a:ext>
            </a:extLst>
          </p:cNvPr>
          <p:cNvPicPr>
            <a:picLocks noChangeAspect="1"/>
          </p:cNvPicPr>
          <p:nvPr/>
        </p:nvPicPr>
        <p:blipFill>
          <a:blip r:embed="rId5"/>
          <a:srcRect/>
          <a:stretch>
            <a:fillRect/>
          </a:stretch>
        </p:blipFill>
        <p:spPr bwMode="auto">
          <a:xfrm>
            <a:off x="5809483" y="256912"/>
            <a:ext cx="772940" cy="896281"/>
          </a:xfrm>
          <a:prstGeom prst="rect">
            <a:avLst/>
          </a:prstGeom>
          <a:noFill/>
          <a:ln w="9525">
            <a:noFill/>
            <a:miter lim="800000"/>
            <a:headEnd/>
            <a:tailEnd/>
          </a:ln>
        </p:spPr>
      </p:pic>
    </p:spTree>
    <p:extLst>
      <p:ext uri="{BB962C8B-B14F-4D97-AF65-F5344CB8AC3E}">
        <p14:creationId xmlns:p14="http://schemas.microsoft.com/office/powerpoint/2010/main" val="4242647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5AA8BAAB-ECE6-49BE-AEB4-1268D715DF08}"/>
              </a:ext>
            </a:extLst>
          </p:cNvPr>
          <p:cNvPicPr>
            <a:picLocks noChangeAspect="1"/>
          </p:cNvPicPr>
          <p:nvPr/>
        </p:nvPicPr>
        <p:blipFill rotWithShape="1">
          <a:blip r:embed="rId2">
            <a:extLst>
              <a:ext uri="{28A0092B-C50C-407E-A947-70E740481C1C}">
                <a14:useLocalDpi xmlns:a14="http://schemas.microsoft.com/office/drawing/2010/main" val="0"/>
              </a:ext>
            </a:extLst>
          </a:blip>
          <a:srcRect t="7577" b="74761"/>
          <a:stretch/>
        </p:blipFill>
        <p:spPr>
          <a:xfrm>
            <a:off x="0" y="3078763"/>
            <a:ext cx="6858000" cy="865062"/>
          </a:xfrm>
          <a:prstGeom prst="rect">
            <a:avLst/>
          </a:prstGeom>
        </p:spPr>
      </p:pic>
      <p:pic>
        <p:nvPicPr>
          <p:cNvPr id="19" name="Imagem 18">
            <a:extLst>
              <a:ext uri="{FF2B5EF4-FFF2-40B4-BE49-F238E27FC236}">
                <a16:creationId xmlns:a16="http://schemas.microsoft.com/office/drawing/2014/main" id="{8131455C-343D-43E0-9A02-11140950381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5203" b="29292"/>
          <a:stretch/>
        </p:blipFill>
        <p:spPr>
          <a:xfrm>
            <a:off x="0" y="7377814"/>
            <a:ext cx="6858000" cy="2537702"/>
          </a:xfrm>
          <a:prstGeom prst="rect">
            <a:avLst/>
          </a:prstGeom>
        </p:spPr>
      </p:pic>
      <p:sp>
        <p:nvSpPr>
          <p:cNvPr id="7" name="CaixaDeTexto 6">
            <a:extLst>
              <a:ext uri="{FF2B5EF4-FFF2-40B4-BE49-F238E27FC236}">
                <a16:creationId xmlns:a16="http://schemas.microsoft.com/office/drawing/2014/main" id="{9C4466EB-F8E7-4DE4-85DF-B572C5CBDE5C}"/>
              </a:ext>
            </a:extLst>
          </p:cNvPr>
          <p:cNvSpPr txBox="1"/>
          <p:nvPr/>
        </p:nvSpPr>
        <p:spPr>
          <a:xfrm>
            <a:off x="383380" y="1196219"/>
            <a:ext cx="3429000" cy="335926"/>
          </a:xfrm>
          <a:prstGeom prst="rect">
            <a:avLst/>
          </a:prstGeom>
          <a:noFill/>
        </p:spPr>
        <p:txBody>
          <a:bodyPr wrap="square">
            <a:spAutoFit/>
          </a:bodyPr>
          <a:lstStyle/>
          <a:p>
            <a:pPr fontAlgn="base">
              <a:lnSpc>
                <a:spcPct val="150000"/>
              </a:lnSpc>
            </a:pPr>
            <a:r>
              <a:rPr lang="pt-BR" sz="1200" b="1" dirty="0">
                <a:solidFill>
                  <a:srgbClr val="181818"/>
                </a:solidFill>
                <a:effectLst/>
                <a:latin typeface="Arial" panose="020B0604020202020204" pitchFamily="34" charset="0"/>
                <a:ea typeface="Times New Roman" panose="02020603050405020304" pitchFamily="18" charset="0"/>
              </a:rPr>
              <a:t>Passo 4 – Alvarás</a:t>
            </a:r>
            <a:endParaRPr lang="pt-BR" sz="1200" b="1" dirty="0">
              <a:effectLst/>
              <a:latin typeface="Times New Roman" panose="02020603050405020304" pitchFamily="18" charset="0"/>
              <a:ea typeface="Times New Roman" panose="02020603050405020304" pitchFamily="18" charset="0"/>
            </a:endParaRPr>
          </a:p>
        </p:txBody>
      </p:sp>
      <p:sp>
        <p:nvSpPr>
          <p:cNvPr id="9" name="CaixaDeTexto 8">
            <a:extLst>
              <a:ext uri="{FF2B5EF4-FFF2-40B4-BE49-F238E27FC236}">
                <a16:creationId xmlns:a16="http://schemas.microsoft.com/office/drawing/2014/main" id="{FCCA12B5-FCBC-40D3-84F4-2DBABDB11783}"/>
              </a:ext>
            </a:extLst>
          </p:cNvPr>
          <p:cNvSpPr txBox="1"/>
          <p:nvPr/>
        </p:nvSpPr>
        <p:spPr>
          <a:xfrm>
            <a:off x="441325" y="1695223"/>
            <a:ext cx="6011862" cy="989630"/>
          </a:xfrm>
          <a:prstGeom prst="rect">
            <a:avLst/>
          </a:prstGeom>
          <a:noFill/>
        </p:spPr>
        <p:txBody>
          <a:bodyPr wrap="square">
            <a:spAutoFit/>
          </a:bodyPr>
          <a:lstStyle/>
          <a:p>
            <a:pPr marR="90170" algn="just">
              <a:lnSpc>
                <a:spcPct val="150000"/>
              </a:lnSpc>
              <a:spcAft>
                <a:spcPts val="0"/>
              </a:spcAft>
            </a:pPr>
            <a:r>
              <a:rPr lang="pt-BR" sz="1000" b="1" dirty="0">
                <a:effectLst/>
                <a:latin typeface="Montserrat" panose="00000500000000000000" pitchFamily="2" charset="0"/>
                <a:ea typeface="Calibri" panose="020F0502020204030204" pitchFamily="34" charset="0"/>
                <a:cs typeface="Times New Roman" panose="02020603050405020304" pitchFamily="18" charset="0"/>
              </a:rPr>
              <a:t>I. Obtenha sua licença de funcionamento da Prefeitura.</a:t>
            </a:r>
            <a:endParaRPr lang="pt-BR" sz="1000" dirty="0">
              <a:effectLst/>
              <a:latin typeface="Montserrat" panose="00000500000000000000" pitchFamily="2" charset="0"/>
              <a:ea typeface="Calibri" panose="020F0502020204030204" pitchFamily="34" charset="0"/>
              <a:cs typeface="Times New Roman" panose="02020603050405020304" pitchFamily="18" charset="0"/>
            </a:endParaRPr>
          </a:p>
          <a:p>
            <a:pPr marR="90170" algn="just">
              <a:lnSpc>
                <a:spcPct val="150000"/>
              </a:lnSpc>
              <a:spcAft>
                <a:spcPts val="0"/>
              </a:spcAft>
            </a:pPr>
            <a:r>
              <a:rPr lang="pt-BR" sz="1000" dirty="0">
                <a:effectLst/>
                <a:latin typeface="Montserrat" panose="00000500000000000000" pitchFamily="2" charset="0"/>
                <a:ea typeface="Calibri" panose="020F0502020204030204" pitchFamily="34" charset="0"/>
                <a:cs typeface="Times New Roman" panose="02020603050405020304" pitchFamily="18" charset="0"/>
              </a:rPr>
              <a:t>O licenciamento representado pelo documento do alvará de licença é fornecido pela Prefeitura Municipal, Administração Regional ou pela Secretaria Municipal da Fazenda. Caso a sua empresa seja MEI, não deverá dar entrada em quaisquer alvarás. </a:t>
            </a:r>
          </a:p>
        </p:txBody>
      </p:sp>
      <p:sp>
        <p:nvSpPr>
          <p:cNvPr id="11" name="CaixaDeTexto 10">
            <a:extLst>
              <a:ext uri="{FF2B5EF4-FFF2-40B4-BE49-F238E27FC236}">
                <a16:creationId xmlns:a16="http://schemas.microsoft.com/office/drawing/2014/main" id="{AEFBADCE-676F-4AAA-BCC5-6A8F2AADBC2F}"/>
              </a:ext>
            </a:extLst>
          </p:cNvPr>
          <p:cNvSpPr txBox="1"/>
          <p:nvPr/>
        </p:nvSpPr>
        <p:spPr>
          <a:xfrm>
            <a:off x="404813" y="4217302"/>
            <a:ext cx="6048376" cy="307392"/>
          </a:xfrm>
          <a:prstGeom prst="rect">
            <a:avLst/>
          </a:prstGeom>
          <a:noFill/>
        </p:spPr>
        <p:txBody>
          <a:bodyPr wrap="square">
            <a:spAutoFit/>
          </a:bodyPr>
          <a:lstStyle/>
          <a:p>
            <a:pPr marR="90170" algn="just">
              <a:lnSpc>
                <a:spcPct val="150000"/>
              </a:lnSpc>
              <a:spcAft>
                <a:spcPts val="0"/>
              </a:spcAft>
            </a:pPr>
            <a:r>
              <a:rPr lang="pt-BR" sz="1050" b="1" dirty="0">
                <a:effectLst/>
                <a:latin typeface="Montserrat" panose="00000500000000000000" pitchFamily="2" charset="0"/>
                <a:ea typeface="Calibri" panose="020F0502020204030204" pitchFamily="34" charset="0"/>
                <a:cs typeface="Times New Roman" panose="02020603050405020304" pitchFamily="18" charset="0"/>
              </a:rPr>
              <a:t>II. Obtenha as demais licenças, quando necessários para o seu negócio:</a:t>
            </a:r>
          </a:p>
        </p:txBody>
      </p:sp>
      <p:sp>
        <p:nvSpPr>
          <p:cNvPr id="15" name="CaixaDeTexto 14">
            <a:extLst>
              <a:ext uri="{FF2B5EF4-FFF2-40B4-BE49-F238E27FC236}">
                <a16:creationId xmlns:a16="http://schemas.microsoft.com/office/drawing/2014/main" id="{30A10457-AECB-477B-87BF-85142AA6205C}"/>
              </a:ext>
            </a:extLst>
          </p:cNvPr>
          <p:cNvSpPr txBox="1"/>
          <p:nvPr/>
        </p:nvSpPr>
        <p:spPr>
          <a:xfrm>
            <a:off x="383380" y="4687772"/>
            <a:ext cx="6069807" cy="2374624"/>
          </a:xfrm>
          <a:prstGeom prst="rect">
            <a:avLst/>
          </a:prstGeom>
          <a:noFill/>
        </p:spPr>
        <p:txBody>
          <a:bodyPr wrap="square">
            <a:spAutoFit/>
          </a:bodyPr>
          <a:lstStyle/>
          <a:p>
            <a:pPr marL="171450" indent="-171450" algn="just">
              <a:lnSpc>
                <a:spcPct val="150000"/>
              </a:lnSpc>
              <a:buClr>
                <a:schemeClr val="accent1">
                  <a:lumMod val="75000"/>
                </a:schemeClr>
              </a:buClr>
              <a:buSzPct val="120000"/>
              <a:buFont typeface="Wingdings" panose="05000000000000000000" pitchFamily="2" charset="2"/>
              <a:buChar char="§"/>
            </a:pPr>
            <a:r>
              <a:rPr lang="pt-BR" sz="1000" b="1" dirty="0">
                <a:effectLst/>
                <a:latin typeface="Montserrat" panose="00000500000000000000" pitchFamily="2" charset="0"/>
                <a:ea typeface="Calibri" panose="020F0502020204030204" pitchFamily="34" charset="0"/>
                <a:cs typeface="Times New Roman" panose="02020603050405020304" pitchFamily="18" charset="0"/>
              </a:rPr>
              <a:t>Bombeiros: </a:t>
            </a:r>
            <a:r>
              <a:rPr lang="pt-BR" sz="1000" dirty="0">
                <a:effectLst/>
                <a:latin typeface="Montserrat" panose="00000500000000000000" pitchFamily="2" charset="0"/>
                <a:ea typeface="Calibri" panose="020F0502020204030204" pitchFamily="34" charset="0"/>
                <a:cs typeface="Times New Roman" panose="02020603050405020304" pitchFamily="18" charset="0"/>
              </a:rPr>
              <a:t>de acordo com a atividade a ser desenvolvida, as prefeituras podem exigir uma vistoria técnica do estabelecimento e um Alvará de Licença do Corpo de Bombeiros atestando que as condições de segurança e proteção contra incêndios são adequadas às normas de segurança. A vistoria consiste na verificação dos extintores de incêndio (seu tipo e localização), saídas de emergência, portas corta-fogo e hidrantes. Para o requerimento da vistoria e autorização o requerente, no caso o empreendedor, deverá procurar os Bombeiros e preencher um formulário no qual informa inclusive a metragem da área construída e deve fazer o pagamento da taxa junto a um banco indicado. Este formulário poderá ser preenchido eletronicamente: </a:t>
            </a:r>
            <a:r>
              <a:rPr lang="pt-BR" sz="1000" u="sng" dirty="0">
                <a:solidFill>
                  <a:srgbClr val="0000FF"/>
                </a:solidFill>
                <a:effectLst/>
                <a:latin typeface="Montserrat" panose="00000500000000000000" pitchFamily="2" charset="0"/>
                <a:ea typeface="Calibri" panose="020F0502020204030204" pitchFamily="34" charset="0"/>
                <a:cs typeface="Times New Roman" panose="02020603050405020304" pitchFamily="18" charset="0"/>
                <a:hlinkClick r:id="rId5"/>
              </a:rPr>
              <a:t>https://www.cbm.sc.gov.br/</a:t>
            </a:r>
            <a:r>
              <a:rPr lang="pt-BR" sz="1000" dirty="0">
                <a:effectLst/>
                <a:latin typeface="Montserrat" panose="00000500000000000000" pitchFamily="2" charset="0"/>
                <a:ea typeface="Calibri" panose="020F0502020204030204" pitchFamily="34" charset="0"/>
                <a:cs typeface="Times New Roman" panose="02020603050405020304" pitchFamily="18" charset="0"/>
              </a:rPr>
              <a:t> ou no momento da consulta de viabilidade.</a:t>
            </a:r>
          </a:p>
        </p:txBody>
      </p:sp>
      <p:sp>
        <p:nvSpPr>
          <p:cNvPr id="17" name="Retângulo 16">
            <a:extLst>
              <a:ext uri="{FF2B5EF4-FFF2-40B4-BE49-F238E27FC236}">
                <a16:creationId xmlns:a16="http://schemas.microsoft.com/office/drawing/2014/main" id="{AE8B6E44-8412-4AFB-8748-1174798E89FB}"/>
              </a:ext>
            </a:extLst>
          </p:cNvPr>
          <p:cNvSpPr/>
          <p:nvPr/>
        </p:nvSpPr>
        <p:spPr>
          <a:xfrm>
            <a:off x="0" y="7377813"/>
            <a:ext cx="6858000" cy="2537703"/>
          </a:xfrm>
          <a:prstGeom prst="rect">
            <a:avLst/>
          </a:prstGeom>
          <a:solidFill>
            <a:srgbClr val="2C7B3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CA0E6425-9502-42A0-8B70-ECC30CAC9D82}"/>
              </a:ext>
            </a:extLst>
          </p:cNvPr>
          <p:cNvSpPr/>
          <p:nvPr/>
        </p:nvSpPr>
        <p:spPr>
          <a:xfrm>
            <a:off x="5508702" y="3078764"/>
            <a:ext cx="1349297" cy="865062"/>
          </a:xfrm>
          <a:prstGeom prst="rect">
            <a:avLst/>
          </a:prstGeom>
          <a:solidFill>
            <a:srgbClr val="A7731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a:extLst>
              <a:ext uri="{FF2B5EF4-FFF2-40B4-BE49-F238E27FC236}">
                <a16:creationId xmlns:a16="http://schemas.microsoft.com/office/drawing/2014/main" id="{586CD588-25AB-430E-9D24-AE34752BCBB1}"/>
              </a:ext>
            </a:extLst>
          </p:cNvPr>
          <p:cNvSpPr txBox="1"/>
          <p:nvPr/>
        </p:nvSpPr>
        <p:spPr>
          <a:xfrm>
            <a:off x="383381" y="396172"/>
            <a:ext cx="3429000" cy="184666"/>
          </a:xfrm>
          <a:prstGeom prst="rect">
            <a:avLst/>
          </a:prstGeom>
          <a:noFill/>
        </p:spPr>
        <p:txBody>
          <a:bodyPr wrap="square">
            <a:spAutoFit/>
          </a:bodyPr>
          <a:lstStyle/>
          <a:p>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PLANEJAMENTO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E </a:t>
            </a:r>
            <a:r>
              <a:rPr lang="pt-BR" sz="600" dirty="0">
                <a:solidFill>
                  <a:schemeClr val="tx1">
                    <a:lumMod val="85000"/>
                    <a:lumOff val="15000"/>
                  </a:schemeClr>
                </a:solidFill>
                <a:effectLst/>
                <a:latin typeface="Montserrat Black" panose="00000A00000000000000" pitchFamily="2" charset="0"/>
                <a:ea typeface="Calibri" panose="020F0502020204030204" pitchFamily="34" charset="0"/>
              </a:rPr>
              <a:t>ORIENTAÇÕES </a:t>
            </a:r>
            <a:r>
              <a:rPr lang="pt-BR" sz="600" dirty="0">
                <a:solidFill>
                  <a:schemeClr val="tx1">
                    <a:lumMod val="85000"/>
                    <a:lumOff val="15000"/>
                  </a:schemeClr>
                </a:solidFill>
                <a:effectLst/>
                <a:latin typeface="Montserrat" panose="00000500000000000000" pitchFamily="2" charset="0"/>
                <a:ea typeface="Calibri" panose="020F0502020204030204" pitchFamily="34" charset="0"/>
              </a:rPr>
              <a:t>PARA A FORMALIZAÇÃO</a:t>
            </a:r>
            <a:endParaRPr lang="pt-BR" sz="600" dirty="0">
              <a:solidFill>
                <a:schemeClr val="tx1">
                  <a:lumMod val="85000"/>
                  <a:lumOff val="15000"/>
                </a:schemeClr>
              </a:solidFill>
              <a:latin typeface="Montserrat" panose="00000500000000000000" pitchFamily="2" charset="0"/>
            </a:endParaRPr>
          </a:p>
        </p:txBody>
      </p:sp>
      <p:sp>
        <p:nvSpPr>
          <p:cNvPr id="16" name="Retângulo 15">
            <a:extLst>
              <a:ext uri="{FF2B5EF4-FFF2-40B4-BE49-F238E27FC236}">
                <a16:creationId xmlns:a16="http://schemas.microsoft.com/office/drawing/2014/main" id="{5FC21DB8-D812-4786-AC80-DB2CD9BC39E9}"/>
              </a:ext>
            </a:extLst>
          </p:cNvPr>
          <p:cNvSpPr/>
          <p:nvPr/>
        </p:nvSpPr>
        <p:spPr>
          <a:xfrm>
            <a:off x="2955074" y="484207"/>
            <a:ext cx="2374694" cy="45719"/>
          </a:xfrm>
          <a:prstGeom prst="rect">
            <a:avLst/>
          </a:prstGeom>
          <a:solidFill>
            <a:srgbClr val="A77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9CA4AACF-F931-88BD-91AA-6646B987B1DE}"/>
              </a:ext>
            </a:extLst>
          </p:cNvPr>
          <p:cNvPicPr>
            <a:picLocks noChangeAspect="1"/>
          </p:cNvPicPr>
          <p:nvPr/>
        </p:nvPicPr>
        <p:blipFill>
          <a:blip r:embed="rId6"/>
          <a:srcRect/>
          <a:stretch>
            <a:fillRect/>
          </a:stretch>
        </p:blipFill>
        <p:spPr bwMode="auto">
          <a:xfrm>
            <a:off x="5809483" y="256912"/>
            <a:ext cx="772940" cy="896281"/>
          </a:xfrm>
          <a:prstGeom prst="rect">
            <a:avLst/>
          </a:prstGeom>
          <a:noFill/>
          <a:ln w="9525">
            <a:noFill/>
            <a:miter lim="800000"/>
            <a:headEnd/>
            <a:tailEnd/>
          </a:ln>
        </p:spPr>
      </p:pic>
    </p:spTree>
    <p:extLst>
      <p:ext uri="{BB962C8B-B14F-4D97-AF65-F5344CB8AC3E}">
        <p14:creationId xmlns:p14="http://schemas.microsoft.com/office/powerpoint/2010/main" val="4072914696"/>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5C8D8AFEE15B94F98F98FE14146BBC9" ma:contentTypeVersion="14" ma:contentTypeDescription="Crie um novo documento." ma:contentTypeScope="" ma:versionID="5a0b275da15182982c392f5bf49d0a63">
  <xsd:schema xmlns:xsd="http://www.w3.org/2001/XMLSchema" xmlns:xs="http://www.w3.org/2001/XMLSchema" xmlns:p="http://schemas.microsoft.com/office/2006/metadata/properties" xmlns:ns2="9b791630-2545-4603-b115-61a53a0cffb0" xmlns:ns3="e0fea103-df2b-426a-8000-f47952eb4b98" targetNamespace="http://schemas.microsoft.com/office/2006/metadata/properties" ma:root="true" ma:fieldsID="119ce7d796a3e47b4f7668e6cb474cb1" ns2:_="" ns3:_="">
    <xsd:import namespace="9b791630-2545-4603-b115-61a53a0cffb0"/>
    <xsd:import namespace="e0fea103-df2b-426a-8000-f47952eb4b9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91630-2545-4603-b115-61a53a0cffb0" elementFormDefault="qualified">
    <xsd:import namespace="http://schemas.microsoft.com/office/2006/documentManagement/types"/>
    <xsd:import namespace="http://schemas.microsoft.com/office/infopath/2007/PartnerControls"/>
    <xsd:element name="SharedWithUsers" ma:index="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Compartilhado Com" ma:internalName="SharedWithDetails" ma:readOnly="true">
      <xsd:simpleType>
        <xsd:restriction base="dms:Note">
          <xsd:maxLength value="255"/>
        </xsd:restriction>
      </xsd:simpleType>
    </xsd:element>
    <xsd:element name="TaxCatchAll" ma:index="16" nillable="true" ma:displayName="Taxonomy Catch All Column" ma:hidden="true" ma:list="{3f16dbb5-2f63-442d-b3f7-24669528fde1}" ma:internalName="TaxCatchAll" ma:showField="CatchAllData" ma:web="9b791630-2545-4603-b115-61a53a0cffb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fea103-df2b-426a-8000-f47952eb4b9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Marcações de imagem" ma:readOnly="false" ma:fieldId="{5cf76f15-5ced-4ddc-b409-7134ff3c332f}" ma:taxonomyMulti="true" ma:sspId="9cc491fe-547a-4263-97dd-51df7dc18ea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b791630-2545-4603-b115-61a53a0cffb0" xsi:nil="true"/>
    <lcf76f155ced4ddcb4097134ff3c332f xmlns="e0fea103-df2b-426a-8000-f47952eb4b9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682095-4A66-4EFB-8E37-DAA056F61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791630-2545-4603-b115-61a53a0cffb0"/>
    <ds:schemaRef ds:uri="e0fea103-df2b-426a-8000-f47952eb4b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AB676C-E778-48EF-AFA9-B7DD6EF6DDF3}">
  <ds:schemaRefs>
    <ds:schemaRef ds:uri="http://schemas.microsoft.com/office/2006/metadata/properties"/>
    <ds:schemaRef ds:uri="http://schemas.microsoft.com/office/infopath/2007/PartnerControls"/>
    <ds:schemaRef ds:uri="9b791630-2545-4603-b115-61a53a0cffb0"/>
    <ds:schemaRef ds:uri="e0fea103-df2b-426a-8000-f47952eb4b98"/>
  </ds:schemaRefs>
</ds:datastoreItem>
</file>

<file path=customXml/itemProps3.xml><?xml version="1.0" encoding="utf-8"?>
<ds:datastoreItem xmlns:ds="http://schemas.openxmlformats.org/officeDocument/2006/customXml" ds:itemID="{F3C02AA3-96C9-4D9D-9281-7D5DFB8073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955</TotalTime>
  <Words>2425</Words>
  <Application>Microsoft Office PowerPoint</Application>
  <PresentationFormat>Papel A4 (210 x 297 mm)</PresentationFormat>
  <Paragraphs>108</Paragraphs>
  <Slides>11</Slides>
  <Notes>0</Notes>
  <HiddenSlides>0</HiddenSlides>
  <MMClips>0</MMClips>
  <ScaleCrop>false</ScaleCrop>
  <HeadingPairs>
    <vt:vector size="8" baseType="variant">
      <vt:variant>
        <vt:lpstr>Fontes usadas</vt:lpstr>
      </vt:variant>
      <vt:variant>
        <vt:i4>8</vt:i4>
      </vt:variant>
      <vt:variant>
        <vt:lpstr>Tema</vt:lpstr>
      </vt:variant>
      <vt:variant>
        <vt:i4>1</vt:i4>
      </vt:variant>
      <vt:variant>
        <vt:lpstr>Servidores OLE inseridos</vt:lpstr>
      </vt:variant>
      <vt:variant>
        <vt:i4>1</vt:i4>
      </vt:variant>
      <vt:variant>
        <vt:lpstr>Títulos de slides</vt:lpstr>
      </vt:variant>
      <vt:variant>
        <vt:i4>11</vt:i4>
      </vt:variant>
    </vt:vector>
  </HeadingPairs>
  <TitlesOfParts>
    <vt:vector size="21" baseType="lpstr">
      <vt:lpstr>Arial</vt:lpstr>
      <vt:lpstr>Calibri</vt:lpstr>
      <vt:lpstr>Calibri Light</vt:lpstr>
      <vt:lpstr>Montserrat</vt:lpstr>
      <vt:lpstr>Montserrat Black</vt:lpstr>
      <vt:lpstr>Montserrat SemiBold</vt:lpstr>
      <vt:lpstr>Times New Roman</vt:lpstr>
      <vt:lpstr>Wingdings</vt:lpstr>
      <vt:lpstr>Tema do Office</vt:lpstr>
      <vt:lpstr>Imagem de Bitmap</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Pedro KFJ</dc:creator>
  <cp:lastModifiedBy>BRUNA FERNANDA DE OLIVEIRA</cp:lastModifiedBy>
  <cp:revision>94</cp:revision>
  <dcterms:created xsi:type="dcterms:W3CDTF">2021-07-08T03:09:54Z</dcterms:created>
  <dcterms:modified xsi:type="dcterms:W3CDTF">2024-05-08T19:19:03Z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149cd6f-be37-4c31-88ae-274602859700_Enabled">
    <vt:lpwstr>true</vt:lpwstr>
  </property>
  <property fmtid="{D5CDD505-2E9C-101B-9397-08002B2CF9AE}" pid="3" name="MSIP_Label_7149cd6f-be37-4c31-88ae-274602859700_SetDate">
    <vt:lpwstr>2023-03-09T14:09:07Z</vt:lpwstr>
  </property>
  <property fmtid="{D5CDD505-2E9C-101B-9397-08002B2CF9AE}" pid="4" name="MSIP_Label_7149cd6f-be37-4c31-88ae-274602859700_Method">
    <vt:lpwstr>Standard</vt:lpwstr>
  </property>
  <property fmtid="{D5CDD505-2E9C-101B-9397-08002B2CF9AE}" pid="5" name="MSIP_Label_7149cd6f-be37-4c31-88ae-274602859700_Name">
    <vt:lpwstr>SC - Confidencial</vt:lpwstr>
  </property>
  <property fmtid="{D5CDD505-2E9C-101B-9397-08002B2CF9AE}" pid="6" name="MSIP_Label_7149cd6f-be37-4c31-88ae-274602859700_SiteId">
    <vt:lpwstr>97298271-1bd7-4ac5-935b-88addef636cc</vt:lpwstr>
  </property>
  <property fmtid="{D5CDD505-2E9C-101B-9397-08002B2CF9AE}" pid="7" name="MSIP_Label_7149cd6f-be37-4c31-88ae-274602859700_ActionId">
    <vt:lpwstr>939b9e43-37d4-40a3-91ff-e41c913a5bfe</vt:lpwstr>
  </property>
  <property fmtid="{D5CDD505-2E9C-101B-9397-08002B2CF9AE}" pid="8" name="MSIP_Label_7149cd6f-be37-4c31-88ae-274602859700_ContentBits">
    <vt:lpwstr>1</vt:lpwstr>
  </property>
  <property fmtid="{D5CDD505-2E9C-101B-9397-08002B2CF9AE}" pid="9" name="ClassificationContentMarkingHeaderLocations">
    <vt:lpwstr>Tema do Office:8</vt:lpwstr>
  </property>
  <property fmtid="{D5CDD505-2E9C-101B-9397-08002B2CF9AE}" pid="10" name="ClassificationContentMarkingHeaderText">
    <vt:lpwstr>Confidencial</vt:lpwstr>
  </property>
  <property fmtid="{D5CDD505-2E9C-101B-9397-08002B2CF9AE}" pid="11" name="ContentTypeId">
    <vt:lpwstr>0x01010005C8D8AFEE15B94F98F98FE14146BBC9</vt:lpwstr>
  </property>
</Properties>
</file>